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  <p:sldMasterId id="2147483656" r:id="rId3"/>
  </p:sldMasterIdLst>
  <p:notesMasterIdLst>
    <p:notesMasterId r:id="rId41"/>
  </p:notesMasterIdLst>
  <p:sldIdLst>
    <p:sldId id="273" r:id="rId4"/>
    <p:sldId id="272" r:id="rId5"/>
    <p:sldId id="274" r:id="rId6"/>
    <p:sldId id="275" r:id="rId7"/>
    <p:sldId id="280" r:id="rId8"/>
    <p:sldId id="288" r:id="rId9"/>
    <p:sldId id="313" r:id="rId10"/>
    <p:sldId id="276" r:id="rId11"/>
    <p:sldId id="281" r:id="rId12"/>
    <p:sldId id="340" r:id="rId13"/>
    <p:sldId id="282" r:id="rId14"/>
    <p:sldId id="341" r:id="rId15"/>
    <p:sldId id="343" r:id="rId16"/>
    <p:sldId id="283" r:id="rId17"/>
    <p:sldId id="287" r:id="rId18"/>
    <p:sldId id="289" r:id="rId19"/>
    <p:sldId id="292" r:id="rId20"/>
    <p:sldId id="293" r:id="rId21"/>
    <p:sldId id="294" r:id="rId22"/>
    <p:sldId id="295" r:id="rId23"/>
    <p:sldId id="277" r:id="rId24"/>
    <p:sldId id="284" r:id="rId25"/>
    <p:sldId id="296" r:id="rId26"/>
    <p:sldId id="297" r:id="rId27"/>
    <p:sldId id="298" r:id="rId28"/>
    <p:sldId id="299" r:id="rId29"/>
    <p:sldId id="285" r:id="rId30"/>
    <p:sldId id="304" r:id="rId31"/>
    <p:sldId id="346" r:id="rId32"/>
    <p:sldId id="305" r:id="rId33"/>
    <p:sldId id="306" r:id="rId34"/>
    <p:sldId id="307" r:id="rId35"/>
    <p:sldId id="347" r:id="rId36"/>
    <p:sldId id="314" r:id="rId37"/>
    <p:sldId id="344" r:id="rId38"/>
    <p:sldId id="345" r:id="rId39"/>
    <p:sldId id="279" r:id="rId40"/>
  </p:sldIdLst>
  <p:sldSz cx="12192000" cy="6858000"/>
  <p:notesSz cx="6858000" cy="9144000"/>
  <p:embeddedFontLst>
    <p:embeddedFont>
      <p:font typeface="Agency FB" panose="020B0503020202020204" pitchFamily="34" charset="0"/>
      <p:regular r:id="rId42"/>
      <p:bold r:id="rId43"/>
    </p:embeddedFont>
    <p:embeddedFont>
      <p:font typeface="Impact" panose="020B0806030902050204" pitchFamily="34" charset="0"/>
      <p:regular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Segoe UI Light" panose="020B0502040204020203" pitchFamily="34" charset="0"/>
      <p:regular r:id="rId49"/>
      <p:italic r:id="rId50"/>
    </p:embeddedFont>
    <p:embeddedFont>
      <p:font typeface="等线" panose="02010600030101010101" pitchFamily="2" charset="-122"/>
      <p:regular r:id="rId51"/>
      <p:bold r:id="rId52"/>
    </p:embeddedFont>
    <p:embeddedFont>
      <p:font typeface="微软雅黑" panose="020B0503020204020204" pitchFamily="34" charset="-122"/>
      <p:regular r:id="rId53"/>
      <p:bold r:id="rId54"/>
    </p:embeddedFont>
  </p:embeddedFontLst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322" userDrawn="1">
          <p15:clr>
            <a:srgbClr val="A4A3A4"/>
          </p15:clr>
        </p15:guide>
        <p15:guide id="3" orient="horz" pos="663" userDrawn="1">
          <p15:clr>
            <a:srgbClr val="A4A3A4"/>
          </p15:clr>
        </p15:guide>
        <p15:guide id="4" orient="horz" pos="743" userDrawn="1">
          <p15:clr>
            <a:srgbClr val="A4A3A4"/>
          </p15:clr>
        </p15:guide>
        <p15:guide id="5" orient="horz" pos="39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C89"/>
    <a:srgbClr val="2E75B6"/>
    <a:srgbClr val="BDD7EE"/>
    <a:srgbClr val="9DC3E6"/>
    <a:srgbClr val="F0F3FA"/>
    <a:srgbClr val="2F5597"/>
    <a:srgbClr val="8497B0"/>
    <a:srgbClr val="767171"/>
    <a:srgbClr val="B4C7E7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F92BA-6028-4E29-8E69-A49D04D9E455}" v="4" dt="2024-01-02T03:09:23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6238" autoAdjust="0"/>
  </p:normalViewPr>
  <p:slideViewPr>
    <p:cSldViewPr snapToGrid="0" showGuides="1">
      <p:cViewPr>
        <p:scale>
          <a:sx n="100" d="100"/>
          <a:sy n="100" d="100"/>
        </p:scale>
        <p:origin x="978" y="222"/>
      </p:cViewPr>
      <p:guideLst>
        <p:guide pos="415"/>
        <p:guide pos="7322"/>
        <p:guide orient="horz" pos="663"/>
        <p:guide orient="horz" pos="743"/>
        <p:guide orient="horz" pos="393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D7646-5325-4F76-A0CA-1A64A574BBA6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69123-6075-4FCE-8707-DD2B5FA7CD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82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23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7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82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01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659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98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956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13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1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436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7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4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9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557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26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/>
          <a:srcRect l="14939" t="-331" r="309" b="27609"/>
          <a:stretch>
            <a:fillRect/>
          </a:stretch>
        </p:blipFill>
        <p:spPr>
          <a:xfrm>
            <a:off x="0" y="4925961"/>
            <a:ext cx="2251587" cy="19320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130199"/>
            <a:ext cx="6105427" cy="113014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70"/>
            <a:ext cx="2768863" cy="281576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70515" y="1130300"/>
            <a:ext cx="8249973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139756 h 4508626"/>
              <a:gd name="connsiteX3-7" fmla="*/ 6762786 w 6826313"/>
              <a:gd name="connsiteY3-8" fmla="*/ 2363957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01324 h 4508626"/>
              <a:gd name="connsiteX3-39" fmla="*/ 6762786 w 6826313"/>
              <a:gd name="connsiteY3-40" fmla="*/ 2363957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01324 h 4508626"/>
              <a:gd name="connsiteX3-75" fmla="*/ 6762786 w 6826313"/>
              <a:gd name="connsiteY3-76" fmla="*/ 2363957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544311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01324 h 4508626"/>
              <a:gd name="connsiteX3-111" fmla="*/ 6762786 w 6826313"/>
              <a:gd name="connsiteY3-112" fmla="*/ 2363957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544311 h 4508626"/>
              <a:gd name="connsiteX14-133" fmla="*/ 6821059 w 6826313"/>
              <a:gd name="connsiteY14-134" fmla="*/ 3600361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01324"/>
                </a:lnTo>
                <a:cubicBezTo>
                  <a:pt x="6805137" y="2401324"/>
                  <a:pt x="6783962" y="2363957"/>
                  <a:pt x="6762786" y="2363957"/>
                </a:cubicBez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544311"/>
                </a:lnTo>
                <a:lnTo>
                  <a:pt x="6821059" y="3600361"/>
                </a:lnTo>
                <a:cubicBezTo>
                  <a:pt x="6822810" y="3903116"/>
                  <a:pt x="6824562" y="4205871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631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2891770"/>
            <a:ext cx="4588562" cy="53723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0" y="3618502"/>
            <a:ext cx="4588562" cy="101948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 rot="19976833">
            <a:off x="677043" y="138257"/>
            <a:ext cx="6581166" cy="6581166"/>
            <a:chOff x="1337912" y="7055318"/>
            <a:chExt cx="4273616" cy="4273616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" t="2701" r="2778" b="2973"/>
            <a:stretch>
              <a:fillRect/>
            </a:stretch>
          </p:blipFill>
          <p:spPr>
            <a:xfrm>
              <a:off x="1337912" y="7064942"/>
              <a:ext cx="4273616" cy="4254367"/>
            </a:xfrm>
            <a:prstGeom prst="ellipse">
              <a:avLst/>
            </a:prstGeom>
          </p:spPr>
        </p:pic>
        <p:sp>
          <p:nvSpPr>
            <p:cNvPr id="13" name="椭圆 12"/>
            <p:cNvSpPr/>
            <p:nvPr userDrawn="1"/>
          </p:nvSpPr>
          <p:spPr>
            <a:xfrm>
              <a:off x="1337912" y="7055317"/>
              <a:ext cx="4273616" cy="4273616"/>
            </a:xfrm>
            <a:prstGeom prst="ellipse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391494"/>
            <a:ext cx="5134992" cy="71986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恳请指正</a:t>
            </a:r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62047" y="1130300"/>
            <a:ext cx="8258441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476058 h 4508626"/>
              <a:gd name="connsiteX3-7" fmla="*/ 6762786 w 6826313"/>
              <a:gd name="connsiteY3-8" fmla="*/ 2139756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76058 h 4508626"/>
              <a:gd name="connsiteX3-39" fmla="*/ 6762786 w 6826313"/>
              <a:gd name="connsiteY3-40" fmla="*/ 2455298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76058 h 4508626"/>
              <a:gd name="connsiteX3-75" fmla="*/ 6762786 w 6826313"/>
              <a:gd name="connsiteY3-76" fmla="*/ 2476058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756057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76058 h 4508626"/>
              <a:gd name="connsiteX3-111" fmla="*/ 6762786 w 6826313"/>
              <a:gd name="connsiteY3-112" fmla="*/ 2476058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403147 h 4508626"/>
              <a:gd name="connsiteX14-133" fmla="*/ 6826313 w 6826313"/>
              <a:gd name="connsiteY14-134" fmla="*/ 3756057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  <a:gd name="connsiteX0-141" fmla="*/ 6762786 w 6829816"/>
              <a:gd name="connsiteY0-142" fmla="*/ 1876457 h 4508626"/>
              <a:gd name="connsiteX1-143" fmla="*/ 6826313 w 6829816"/>
              <a:gd name="connsiteY1-144" fmla="*/ 1876457 h 4508626"/>
              <a:gd name="connsiteX2-145" fmla="*/ 6826313 w 6829816"/>
              <a:gd name="connsiteY2-146" fmla="*/ 2476058 h 4508626"/>
              <a:gd name="connsiteX3-147" fmla="*/ 6762786 w 6829816"/>
              <a:gd name="connsiteY3-148" fmla="*/ 2476058 h 4508626"/>
              <a:gd name="connsiteX4-149" fmla="*/ 6762786 w 6829816"/>
              <a:gd name="connsiteY4-150" fmla="*/ 1876457 h 4508626"/>
              <a:gd name="connsiteX5-151" fmla="*/ 0 w 6829816"/>
              <a:gd name="connsiteY5-152" fmla="*/ 0 h 4508626"/>
              <a:gd name="connsiteX6-153" fmla="*/ 6826313 w 6829816"/>
              <a:gd name="connsiteY6-154" fmla="*/ 0 h 4508626"/>
              <a:gd name="connsiteX7-155" fmla="*/ 6826313 w 6829816"/>
              <a:gd name="connsiteY7-156" fmla="*/ 959382 h 4508626"/>
              <a:gd name="connsiteX8-157" fmla="*/ 6762786 w 6829816"/>
              <a:gd name="connsiteY8-158" fmla="*/ 959382 h 4508626"/>
              <a:gd name="connsiteX9-159" fmla="*/ 6762786 w 6829816"/>
              <a:gd name="connsiteY9-160" fmla="*/ 63527 h 4508626"/>
              <a:gd name="connsiteX10-161" fmla="*/ 63527 w 6829816"/>
              <a:gd name="connsiteY10-162" fmla="*/ 63527 h 4508626"/>
              <a:gd name="connsiteX11-163" fmla="*/ 63527 w 6829816"/>
              <a:gd name="connsiteY11-164" fmla="*/ 4445099 h 4508626"/>
              <a:gd name="connsiteX12-165" fmla="*/ 6762786 w 6829816"/>
              <a:gd name="connsiteY12-166" fmla="*/ 4445099 h 4508626"/>
              <a:gd name="connsiteX13-167" fmla="*/ 6762786 w 6829816"/>
              <a:gd name="connsiteY13-168" fmla="*/ 3403147 h 4508626"/>
              <a:gd name="connsiteX14-169" fmla="*/ 6829816 w 6829816"/>
              <a:gd name="connsiteY14-170" fmla="*/ 3415603 h 4508626"/>
              <a:gd name="connsiteX15-171" fmla="*/ 6826313 w 6829816"/>
              <a:gd name="connsiteY15-172" fmla="*/ 4508626 h 4508626"/>
              <a:gd name="connsiteX16-173" fmla="*/ 0 w 6829816"/>
              <a:gd name="connsiteY16-174" fmla="*/ 4508626 h 4508626"/>
              <a:gd name="connsiteX17-175" fmla="*/ 0 w 6829816"/>
              <a:gd name="connsiteY17-176" fmla="*/ 0 h 4508626"/>
              <a:gd name="connsiteX0-177" fmla="*/ 6762786 w 6833319"/>
              <a:gd name="connsiteY0-178" fmla="*/ 1876457 h 4508626"/>
              <a:gd name="connsiteX1-179" fmla="*/ 6826313 w 6833319"/>
              <a:gd name="connsiteY1-180" fmla="*/ 1876457 h 4508626"/>
              <a:gd name="connsiteX2-181" fmla="*/ 6826313 w 6833319"/>
              <a:gd name="connsiteY2-182" fmla="*/ 2476058 h 4508626"/>
              <a:gd name="connsiteX3-183" fmla="*/ 6762786 w 6833319"/>
              <a:gd name="connsiteY3-184" fmla="*/ 2476058 h 4508626"/>
              <a:gd name="connsiteX4-185" fmla="*/ 6762786 w 6833319"/>
              <a:gd name="connsiteY4-186" fmla="*/ 1876457 h 4508626"/>
              <a:gd name="connsiteX5-187" fmla="*/ 0 w 6833319"/>
              <a:gd name="connsiteY5-188" fmla="*/ 0 h 4508626"/>
              <a:gd name="connsiteX6-189" fmla="*/ 6826313 w 6833319"/>
              <a:gd name="connsiteY6-190" fmla="*/ 0 h 4508626"/>
              <a:gd name="connsiteX7-191" fmla="*/ 6826313 w 6833319"/>
              <a:gd name="connsiteY7-192" fmla="*/ 959382 h 4508626"/>
              <a:gd name="connsiteX8-193" fmla="*/ 6762786 w 6833319"/>
              <a:gd name="connsiteY8-194" fmla="*/ 959382 h 4508626"/>
              <a:gd name="connsiteX9-195" fmla="*/ 6762786 w 6833319"/>
              <a:gd name="connsiteY9-196" fmla="*/ 63527 h 4508626"/>
              <a:gd name="connsiteX10-197" fmla="*/ 63527 w 6833319"/>
              <a:gd name="connsiteY10-198" fmla="*/ 63527 h 4508626"/>
              <a:gd name="connsiteX11-199" fmla="*/ 63527 w 6833319"/>
              <a:gd name="connsiteY11-200" fmla="*/ 4445099 h 4508626"/>
              <a:gd name="connsiteX12-201" fmla="*/ 6762786 w 6833319"/>
              <a:gd name="connsiteY12-202" fmla="*/ 4445099 h 4508626"/>
              <a:gd name="connsiteX13-203" fmla="*/ 6762786 w 6833319"/>
              <a:gd name="connsiteY13-204" fmla="*/ 3403147 h 4508626"/>
              <a:gd name="connsiteX14-205" fmla="*/ 6833319 w 6833319"/>
              <a:gd name="connsiteY14-206" fmla="*/ 3394844 h 4508626"/>
              <a:gd name="connsiteX15-207" fmla="*/ 6826313 w 6833319"/>
              <a:gd name="connsiteY15-208" fmla="*/ 4508626 h 4508626"/>
              <a:gd name="connsiteX16-209" fmla="*/ 0 w 6833319"/>
              <a:gd name="connsiteY16-210" fmla="*/ 4508626 h 4508626"/>
              <a:gd name="connsiteX17-211" fmla="*/ 0 w 6833319"/>
              <a:gd name="connsiteY17-212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33319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76058"/>
                </a:lnTo>
                <a:lnTo>
                  <a:pt x="6762786" y="2476058"/>
                </a:ln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403147"/>
                </a:lnTo>
                <a:lnTo>
                  <a:pt x="6833319" y="3394844"/>
                </a:lnTo>
                <a:cubicBezTo>
                  <a:pt x="6832151" y="3759185"/>
                  <a:pt x="6827481" y="4144285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69"/>
            <a:ext cx="2768863" cy="310527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8812" y="365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8812" y="1129287"/>
            <a:ext cx="10874375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38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8876"/>
            <a:ext cx="2922587" cy="372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658813" y="1052514"/>
            <a:ext cx="10874375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5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19" Type="http://schemas.openxmlformats.org/officeDocument/2006/relationships/image" Target="../media/image9.jpe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2" Type="http://schemas.openxmlformats.org/officeDocument/2006/relationships/tags" Target="../tags/tag55.xml"/><Relationship Id="rId16" Type="http://schemas.openxmlformats.org/officeDocument/2006/relationships/image" Target="../media/image11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10.png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3" Type="http://schemas.openxmlformats.org/officeDocument/2006/relationships/tags" Target="../tags/tag69.xml"/><Relationship Id="rId21" Type="http://schemas.openxmlformats.org/officeDocument/2006/relationships/tags" Target="../tags/tag87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tags" Target="../tags/tag86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slideLayout" Target="../slideLayouts/slideLayout5.xml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tags" Target="../tags/tag89.xml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tags" Target="../tags/tag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1235" y="1971551"/>
            <a:ext cx="7623397" cy="121042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Factors Influencing Sleep Quality Among University Students and Strategies to Tackle the Problem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33059" y="3929613"/>
            <a:ext cx="1357344" cy="440163"/>
          </a:xfrm>
        </p:spPr>
        <p:txBody>
          <a:bodyPr>
            <a:norm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6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779" y="1275939"/>
            <a:ext cx="2766903" cy="4319827"/>
          </a:xfrm>
          <a:prstGeom prst="rect">
            <a:avLst/>
          </a:prstGeom>
        </p:spPr>
      </p:pic>
      <p:sp>
        <p:nvSpPr>
          <p:cNvPr id="6" name="文本占位符 3"/>
          <p:cNvSpPr txBox="1"/>
          <p:nvPr/>
        </p:nvSpPr>
        <p:spPr>
          <a:xfrm>
            <a:off x="2633059" y="4369776"/>
            <a:ext cx="1357344" cy="3176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2024.1.4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F32D31-5834-29F9-336D-9FF8A22B10F0}"/>
              </a:ext>
            </a:extLst>
          </p:cNvPr>
          <p:cNvSpPr txBox="1"/>
          <p:nvPr/>
        </p:nvSpPr>
        <p:spPr>
          <a:xfrm>
            <a:off x="188924" y="5751857"/>
            <a:ext cx="7967300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>
              <a:lnSpc>
                <a:spcPct val="150000"/>
              </a:lnSpc>
            </a:pP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 Leader:</a:t>
            </a:r>
            <a:r>
              <a:rPr lang="en-US" altLang="zh-CN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Wang Jian-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</a:t>
            </a:r>
            <a:endParaRPr lang="zh-CN" altLang="zh-C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33500" indent="266700">
              <a:lnSpc>
                <a:spcPct val="150000"/>
              </a:lnSpc>
            </a:pP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 Members:  Liu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Shuyi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hen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Shuxuan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Lin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Jishen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Shao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Renfei</a:t>
            </a:r>
            <a:endParaRPr lang="zh-CN" altLang="zh-C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33115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2.1 Questionaire Design </a:t>
            </a:r>
            <a:endParaRPr lang="zh-CN" altLang="en-US" sz="2000" b="1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</a:rPr>
              <a:t>Methodology and Model</a:t>
            </a:r>
            <a:endParaRPr lang="zh-CN" altLang="en-US" dirty="0"/>
          </a:p>
        </p:txBody>
      </p:sp>
      <p:pic>
        <p:nvPicPr>
          <p:cNvPr id="3" name="C9F754DE-2CAD-44b6-B708-469DEB6407EB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79" y="2050415"/>
            <a:ext cx="9184640" cy="4095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  <a:sym typeface="+mn-ea"/>
              </a:rPr>
              <a:t>Methodology and Model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2600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2.2 D</a:t>
            </a:r>
            <a:r>
              <a:rPr lang="en-US" sz="2000" b="1" dirty="0"/>
              <a:t>ata Collecting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94" y="2126280"/>
            <a:ext cx="9376410" cy="347027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992494" y="5072513"/>
            <a:ext cx="986790" cy="488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  <a:sym typeface="+mn-ea"/>
              </a:rPr>
              <a:t>Methodology and Model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2600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2.2 D</a:t>
            </a:r>
            <a:r>
              <a:rPr lang="en-US" sz="2000" b="1" dirty="0"/>
              <a:t>ata Collecting</a:t>
            </a:r>
          </a:p>
        </p:txBody>
      </p:sp>
      <p:pic>
        <p:nvPicPr>
          <p:cNvPr id="737582240" name="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6470" y="2258228"/>
            <a:ext cx="10415270" cy="1960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乘号 4"/>
          <p:cNvSpPr/>
          <p:nvPr/>
        </p:nvSpPr>
        <p:spPr>
          <a:xfrm>
            <a:off x="4528185" y="3515528"/>
            <a:ext cx="932815" cy="986155"/>
          </a:xfrm>
          <a:prstGeom prst="mathMultiply">
            <a:avLst>
              <a:gd name="adj1" fmla="val 9905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123950" y="4565183"/>
            <a:ext cx="10163175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 algn="ctr"/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Table: The percentage of time of questionnaire filling</a:t>
            </a:r>
            <a:endParaRPr lang="en-US" altLang="en-US" b="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  <a:sym typeface="+mn-ea"/>
              </a:rPr>
              <a:t>Methodology and Model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29565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2.3 D</a:t>
            </a:r>
            <a:r>
              <a:rPr lang="en-US" sz="2000" b="1" dirty="0"/>
              <a:t>ata Qualification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70599" y="6308724"/>
            <a:ext cx="5274946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Table: Quantification of influencing factors</a:t>
            </a:r>
            <a:endParaRPr lang="en-US" altLang="en-US" b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6765" y="633031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/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Table: Quantification of PSQI</a:t>
            </a:r>
            <a:endParaRPr lang="en-US" altLang="en-US" b="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A83FE3A-20BB-7600-3D81-D0BF60E765EB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954375"/>
              </p:ext>
            </p:extLst>
          </p:nvPr>
        </p:nvGraphicFramePr>
        <p:xfrm>
          <a:off x="786765" y="1785620"/>
          <a:ext cx="5010785" cy="4453255"/>
        </p:xfrm>
        <a:graphic>
          <a:graphicData uri="http://schemas.openxmlformats.org/drawingml/2006/table">
            <a:tbl>
              <a:tblPr/>
              <a:tblGrid>
                <a:gridCol w="107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9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name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declaration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Encoding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 sleep quality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excellent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good  2 - poor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terrible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 latency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continuation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t&lt;0.5h 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1 - 0.5&lt;t&lt;1.5h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2 - 1.5h&lt;t&lt;2.5h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t&gt;2.5h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 of sleep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continuation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t&gt;8h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1 - 7h&lt;t&lt;8h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2 - 6h&lt;t&lt;7h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t&lt;6h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habitual sleepefficiency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continuation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score&gt;90%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1 - 80%&lt;score&lt;90%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2 - 70%&lt;score&lt;80%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score&lt;70%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 disturbance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– never  1 - seldom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sometimes  3 - often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X6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of sleep medicine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never  1 - seldom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sometimes  3 - often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1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X7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daytime dysfunction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never  1 - seldom 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sometimes  3 - often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X8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time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continuation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t=0  1 - t&lt;0.5h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2 - 0.5&lt;t&lt;1.5h 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t&gt;1.5h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C54C3A7-38C9-8CBB-ADDE-9A5E837B8BE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6539013"/>
              </p:ext>
            </p:extLst>
          </p:nvPr>
        </p:nvGraphicFramePr>
        <p:xfrm>
          <a:off x="6096635" y="1641475"/>
          <a:ext cx="5248910" cy="4597400"/>
        </p:xfrm>
        <a:graphic>
          <a:graphicData uri="http://schemas.openxmlformats.org/drawingml/2006/table">
            <a:tbl>
              <a:tblPr/>
              <a:tblGrid>
                <a:gridCol w="114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68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name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declaration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Encoding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pressure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low  1 - general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high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overwhelming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organization pressure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low  1 - general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altLang="zh-CN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high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altLang="zh-CN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overwhelming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S3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social Relationships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– bad  1 - general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good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emotional conditions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before bad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soft  1 - general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sorrow &amp; anxiety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E2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emotional fluctuation 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bad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low  1 - general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altLang="zh-CN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high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altLang="zh-CN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overwhelming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 dirty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physical status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– well  1 - tired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sleep diseases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other diseases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L1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drinks before bed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no effect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bad for sleep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L2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appetite and awareness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 after dinner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proper  1 - full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hungry  3 - stuffed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48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 environment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(sound and light)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Multi-class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quiet &amp; dark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low &amp; dim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moderate &amp; soft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loud &amp; normal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 time in bed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continuation</a:t>
                      </a: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no  1 - T&lt;1h</a:t>
                      </a:r>
                    </a:p>
                    <a:p>
                      <a:pPr indent="0" algn="ctr">
                        <a:buNone/>
                      </a:pPr>
                      <a:r>
                        <a:rPr lang="en-US" sz="1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T&lt;2h  3 - T&gt;2h</a:t>
                      </a:r>
                      <a:endParaRPr lang="en-US" altLang="en-US" sz="10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</a:rPr>
              <a:t>Methodology and Model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2" y="1173240"/>
            <a:ext cx="27603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2.4 Factors Analysis </a:t>
            </a:r>
            <a:endParaRPr lang="zh-CN" altLang="en-US" sz="20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051373" y="1664153"/>
          <a:ext cx="2983858" cy="504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Variable name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 declaration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 pressure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Organization pressure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Social Relationships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Emotional conditions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 bad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Emotional fluctuation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 bad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Physical status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Drinks before bed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Appetite and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awareness time after dinner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 environment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(sound and light)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 time in bed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612" marR="36612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150864" y="1815511"/>
            <a:ext cx="397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Multiple</a:t>
            </a:r>
            <a:r>
              <a:rPr lang="en-US" altLang="zh-CN" sz="2000" dirty="0"/>
              <a:t> </a:t>
            </a:r>
            <a:r>
              <a:rPr lang="en-US" altLang="zh-CN" sz="24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Linear</a:t>
            </a:r>
            <a:r>
              <a:rPr lang="en-US" altLang="zh-CN" sz="2000" dirty="0"/>
              <a:t> </a:t>
            </a:r>
            <a:r>
              <a:rPr lang="en-US" altLang="zh-CN" sz="24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Regression</a:t>
            </a:r>
            <a:endParaRPr lang="zh-CN" altLang="en-US" sz="2400" b="1" kern="1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113622" y="2306689"/>
            <a:ext cx="5161866" cy="4302928"/>
            <a:chOff x="4216215" y="2353286"/>
            <a:chExt cx="5161866" cy="4302928"/>
          </a:xfrm>
        </p:grpSpPr>
        <p:sp>
          <p:nvSpPr>
            <p:cNvPr id="10" name="文本框 9"/>
            <p:cNvSpPr txBox="1"/>
            <p:nvPr/>
          </p:nvSpPr>
          <p:spPr>
            <a:xfrm>
              <a:off x="6628304" y="4042355"/>
              <a:ext cx="2749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</a:rPr>
                <a:t>Sleep quality scores</a:t>
              </a:r>
              <a:endParaRPr lang="zh-CN" altLang="en-US" sz="2400" b="1" dirty="0"/>
            </a:p>
          </p:txBody>
        </p:sp>
        <p:cxnSp>
          <p:nvCxnSpPr>
            <p:cNvPr id="12" name="直接箭头连接符 11"/>
            <p:cNvCxnSpPr>
              <a:endCxn id="10" idx="1"/>
            </p:cNvCxnSpPr>
            <p:nvPr/>
          </p:nvCxnSpPr>
          <p:spPr>
            <a:xfrm>
              <a:off x="4216215" y="2353286"/>
              <a:ext cx="2412089" cy="1919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endCxn id="10" idx="1"/>
            </p:cNvCxnSpPr>
            <p:nvPr/>
          </p:nvCxnSpPr>
          <p:spPr>
            <a:xfrm>
              <a:off x="4216215" y="2779876"/>
              <a:ext cx="2412089" cy="1493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endCxn id="10" idx="1"/>
            </p:cNvCxnSpPr>
            <p:nvPr/>
          </p:nvCxnSpPr>
          <p:spPr>
            <a:xfrm>
              <a:off x="4216215" y="3343394"/>
              <a:ext cx="2412089" cy="929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10" idx="1"/>
            </p:cNvCxnSpPr>
            <p:nvPr/>
          </p:nvCxnSpPr>
          <p:spPr>
            <a:xfrm>
              <a:off x="4216215" y="3770555"/>
              <a:ext cx="2412089" cy="502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cxnSpLocks/>
              <a:endCxn id="10" idx="1"/>
            </p:cNvCxnSpPr>
            <p:nvPr/>
          </p:nvCxnSpPr>
          <p:spPr>
            <a:xfrm>
              <a:off x="4216215" y="4224897"/>
              <a:ext cx="2412089" cy="48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10" idx="1"/>
            </p:cNvCxnSpPr>
            <p:nvPr/>
          </p:nvCxnSpPr>
          <p:spPr>
            <a:xfrm flipV="1">
              <a:off x="4216215" y="4273188"/>
              <a:ext cx="2412089" cy="502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endCxn id="10" idx="1"/>
            </p:cNvCxnSpPr>
            <p:nvPr/>
          </p:nvCxnSpPr>
          <p:spPr>
            <a:xfrm flipV="1">
              <a:off x="4216215" y="4273188"/>
              <a:ext cx="2412089" cy="929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endCxn id="10" idx="1"/>
            </p:cNvCxnSpPr>
            <p:nvPr/>
          </p:nvCxnSpPr>
          <p:spPr>
            <a:xfrm flipV="1">
              <a:off x="4216215" y="4273188"/>
              <a:ext cx="2412089" cy="1415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endCxn id="10" idx="1"/>
            </p:cNvCxnSpPr>
            <p:nvPr/>
          </p:nvCxnSpPr>
          <p:spPr>
            <a:xfrm flipV="1">
              <a:off x="4216215" y="4273188"/>
              <a:ext cx="2412089" cy="1909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endCxn id="10" idx="1"/>
            </p:cNvCxnSpPr>
            <p:nvPr/>
          </p:nvCxnSpPr>
          <p:spPr>
            <a:xfrm flipV="1">
              <a:off x="4216215" y="4273188"/>
              <a:ext cx="2412089" cy="2383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1726288" y="1526753"/>
            <a:ext cx="9305718" cy="5284650"/>
          </a:xfrm>
          <a:prstGeom prst="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982846" y="2019026"/>
            <a:ext cx="3111591" cy="1363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982845" y="3473681"/>
            <a:ext cx="3111591" cy="8455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982845" y="4409712"/>
            <a:ext cx="3111591" cy="3684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982845" y="4895709"/>
            <a:ext cx="3111591" cy="1753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312390" y="5553817"/>
            <a:ext cx="121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Lifestyle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4890" y="3614279"/>
            <a:ext cx="168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28147" y="4416579"/>
            <a:ext cx="1213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38869" y="2328046"/>
            <a:ext cx="1360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Social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/>
      <p:bldP spid="65" grpId="0"/>
      <p:bldP spid="66" grpId="0"/>
      <p:bldP spid="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r="25176"/>
          <a:stretch>
            <a:fillRect/>
          </a:stretch>
        </p:blipFill>
        <p:spPr>
          <a:xfrm>
            <a:off x="7126619" y="3831789"/>
            <a:ext cx="3191125" cy="1108708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3095" y="1394624"/>
            <a:ext cx="6032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linear regression formula: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46310"/>
          <a:stretch>
            <a:fillRect/>
          </a:stretch>
        </p:blipFill>
        <p:spPr>
          <a:xfrm>
            <a:off x="1874254" y="1921321"/>
            <a:ext cx="3335852" cy="882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21628" y="2730150"/>
            <a:ext cx="685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independent observation data:</a:t>
            </a:r>
            <a:r>
              <a:rPr lang="en-US" altLang="zh-CN" sz="1800" spc="-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altLang="zh-CN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altLang="zh-CN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CN" sz="18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altLang="zh-CN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i1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CN" sz="18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altLang="zh-CN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altLang="zh-CN" sz="18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</a:t>
            </a:r>
            <a:r>
              <a:rPr lang="en-US" altLang="zh-CN" sz="1800" spc="-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altLang="zh-CN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1,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CN" sz="1800" spc="-1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CN" sz="1800" spc="-1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altLang="zh-CN" sz="1800" i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</a:t>
            </a:r>
            <a:r>
              <a:rPr lang="en-US" altLang="zh-CN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841714" y="2700967"/>
            <a:ext cx="0" cy="5460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50"/>
          <a:stretch>
            <a:fillRect/>
          </a:stretch>
        </p:blipFill>
        <p:spPr bwMode="auto">
          <a:xfrm>
            <a:off x="1874254" y="3313576"/>
            <a:ext cx="3526628" cy="828330"/>
          </a:xfrm>
          <a:prstGeom prst="rect">
            <a:avLst/>
          </a:prstGeom>
          <a:noFill/>
        </p:spPr>
      </p:pic>
      <p:cxnSp>
        <p:nvCxnSpPr>
          <p:cNvPr id="12" name="直接箭头连接符 11"/>
          <p:cNvCxnSpPr/>
          <p:nvPr/>
        </p:nvCxnSpPr>
        <p:spPr>
          <a:xfrm>
            <a:off x="4841714" y="4141906"/>
            <a:ext cx="0" cy="5460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r="42792"/>
          <a:stretch>
            <a:fillRect/>
          </a:stretch>
        </p:blipFill>
        <p:spPr>
          <a:xfrm>
            <a:off x="1874253" y="4765817"/>
            <a:ext cx="3526628" cy="7622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48213" y="4208507"/>
            <a:ext cx="1894584" cy="37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Marked as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789330" y="5732011"/>
            <a:ext cx="476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SPSS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762612" y="5916677"/>
            <a:ext cx="572322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334934" y="5665805"/>
            <a:ext cx="282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Quantified relationships</a:t>
            </a:r>
            <a:endParaRPr lang="zh-CN" altLang="en-US" b="1" dirty="0"/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</a:rPr>
              <a:t>Methodology and Model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75134" y="1331683"/>
            <a:ext cx="2497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x: predictor variable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y: response variable</a:t>
            </a:r>
          </a:p>
          <a:p>
            <a:r>
              <a:rPr lang="el-GR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residual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β: 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regression coefficient 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35A5F-5826-2E10-7AED-3DC535188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515" y="6060180"/>
            <a:ext cx="2304167" cy="372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</a:rPr>
              <a:t>Methodology and Model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350220" y="2923636"/>
            <a:ext cx="3048785" cy="830997"/>
          </a:xfrm>
          <a:prstGeom prst="rect">
            <a:avLst/>
          </a:prstGeom>
          <a:solidFill>
            <a:srgbClr val="BDD7EE"/>
          </a:solidFill>
          <a:ln>
            <a:solidFill>
              <a:srgbClr val="BDD7E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to apply the techniques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25910" y="1685720"/>
            <a:ext cx="5381145" cy="3808903"/>
          </a:xfrm>
          <a:prstGeom prst="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 algn="just">
              <a:lnSpc>
                <a:spcPct val="150000"/>
              </a:lnSpc>
            </a:pP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I. The predictor variables are independent of each other, with no multicollinearity.</a:t>
            </a:r>
            <a:endParaRPr lang="zh-CN" altLang="zh-CN" sz="14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II. The predictor variables and response variable have linear correlation.</a:t>
            </a:r>
            <a:endParaRPr lang="zh-CN" altLang="zh-CN" sz="14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III. The residuals of the response variable satisfy normality.</a:t>
            </a:r>
            <a:endParaRPr lang="zh-CN" altLang="zh-CN" sz="14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</a:rPr>
              <a:t>Methodology and Model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11" y="4056372"/>
            <a:ext cx="6320888" cy="22018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6783" y="1206234"/>
            <a:ext cx="362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for 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I, II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117589" y="1836125"/>
            <a:ext cx="2131988" cy="2064373"/>
            <a:chOff x="2229503" y="1974775"/>
            <a:chExt cx="1671498" cy="167868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5626" y="1974775"/>
              <a:ext cx="1605375" cy="167868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9503" y="2086767"/>
              <a:ext cx="132245" cy="1454696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934136" y="2142946"/>
            <a:ext cx="79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9998" y="4161057"/>
            <a:ext cx="491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446849" y="1522479"/>
            <a:ext cx="4144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values of horizontal coordinates, there is no significant change in the distribution of the vertical axis.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stCxn id="27" idx="2"/>
          </p:cNvCxnSpPr>
          <p:nvPr/>
        </p:nvCxnSpPr>
        <p:spPr>
          <a:xfrm flipH="1">
            <a:off x="8519050" y="2353476"/>
            <a:ext cx="1" cy="3702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185492" y="2694167"/>
            <a:ext cx="4850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rerequisite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is met.</a:t>
            </a:r>
          </a:p>
          <a:p>
            <a:pPr algn="ctr"/>
            <a:r>
              <a:rPr lang="en-US" altLang="zh-CN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redictor variables are independent of each other.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978019" y="3881676"/>
            <a:ext cx="33626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the vertical axis varies significantly with the variation of the horizontal axis.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/>
          <p:cNvCxnSpPr>
            <a:cxnSpLocks/>
            <a:stCxn id="35" idx="2"/>
            <a:endCxn id="37" idx="0"/>
          </p:cNvCxnSpPr>
          <p:nvPr/>
        </p:nvCxnSpPr>
        <p:spPr>
          <a:xfrm flipH="1">
            <a:off x="9659339" y="4712673"/>
            <a:ext cx="1" cy="34458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895310" y="5057253"/>
            <a:ext cx="352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rerequisite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 is met.</a:t>
            </a:r>
          </a:p>
          <a:p>
            <a:pPr algn="ctr"/>
            <a:r>
              <a:rPr lang="en-US" altLang="zh-CN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redictor variables and response variable have linear correlation.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</a:rPr>
              <a:t>Methodology and Model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12414"/>
          <a:stretch>
            <a:fillRect/>
          </a:stretch>
        </p:blipFill>
        <p:spPr>
          <a:xfrm>
            <a:off x="4830642" y="2179985"/>
            <a:ext cx="4247575" cy="28596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r="10275"/>
          <a:stretch>
            <a:fillRect/>
          </a:stretch>
        </p:blipFill>
        <p:spPr bwMode="auto">
          <a:xfrm>
            <a:off x="796187" y="1874544"/>
            <a:ext cx="4126180" cy="31650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54874" y="1286427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istogram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P-P Plot for 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65798" y="5810230"/>
            <a:ext cx="204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Through validation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906978" y="5653469"/>
            <a:ext cx="609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trike="sngStrike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L1 (Drinks before bed) in the lifestyle factors group</a:t>
            </a:r>
          </a:p>
          <a:p>
            <a:r>
              <a:rPr lang="en-US" altLang="zh-CN" sz="1800" strike="sngStrike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S3 (Social Relationships) in the study and social factors group</a:t>
            </a:r>
            <a:endParaRPr lang="zh-CN" altLang="en-US" strike="sngStrike" dirty="0"/>
          </a:p>
        </p:txBody>
      </p:sp>
      <p:cxnSp>
        <p:nvCxnSpPr>
          <p:cNvPr id="18" name="直接箭头连接符 17"/>
          <p:cNvCxnSpPr>
            <a:stCxn id="11" idx="3"/>
          </p:cNvCxnSpPr>
          <p:nvPr/>
        </p:nvCxnSpPr>
        <p:spPr>
          <a:xfrm flipV="1">
            <a:off x="3315523" y="5993252"/>
            <a:ext cx="486802" cy="1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078217" y="2107106"/>
            <a:ext cx="25777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distribution of blue dots in the p-p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located near the straight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 and the residual frequency distribution in the histogram is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 to a normal distribution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it indicates that </a:t>
            </a:r>
            <a:r>
              <a:rPr lang="zh-CN" alt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three is met.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</a:rPr>
              <a:t>Methodology and Model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19</a:t>
            </a:fld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968080" y="1830047"/>
            <a:ext cx="5163820" cy="1993265"/>
            <a:chOff x="2968081" y="1652429"/>
            <a:chExt cx="5163820" cy="19932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081" y="1652429"/>
              <a:ext cx="5163820" cy="1993265"/>
            </a:xfrm>
            <a:prstGeom prst="rect">
              <a:avLst/>
            </a:prstGeom>
            <a:noFill/>
          </p:spPr>
        </p:pic>
        <p:sp>
          <p:nvSpPr>
            <p:cNvPr id="9" name="矩形 8"/>
            <p:cNvSpPr/>
            <p:nvPr/>
          </p:nvSpPr>
          <p:spPr>
            <a:xfrm>
              <a:off x="5881105" y="1940633"/>
              <a:ext cx="934135" cy="14883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049677" y="4262910"/>
            <a:ext cx="5000625" cy="1779270"/>
            <a:chOff x="3049678" y="4190547"/>
            <a:chExt cx="5000625" cy="177927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678" y="4190547"/>
              <a:ext cx="5000625" cy="177927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360666" y="4481451"/>
              <a:ext cx="689637" cy="10641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58812" y="1307446"/>
            <a:ext cx="503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Results and Evaluation of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lifestyle factors: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27920" y="37910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Note: integer 0s</a:t>
            </a:r>
            <a:r>
              <a:rPr lang="en-US" altLang="zh-CN" sz="1400" kern="100" dirty="0">
                <a:latin typeface="Times New Roman" panose="02020603050405020304" pitchFamily="18" charset="0"/>
                <a:ea typeface="等线" panose="02010600030101010101" pitchFamily="2" charset="-122"/>
              </a:rPr>
              <a:t> before the point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are omitted from the table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432532" y="6100396"/>
            <a:ext cx="4699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Note: integer 0s</a:t>
            </a:r>
            <a:r>
              <a:rPr lang="en-US" altLang="zh-CN" sz="1400" kern="100" dirty="0">
                <a:latin typeface="Times New Roman" panose="02020603050405020304" pitchFamily="18" charset="0"/>
                <a:ea typeface="等线" panose="02010600030101010101" pitchFamily="2" charset="-122"/>
              </a:rPr>
              <a:t> before the point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are omitted from the table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3808240" y="3354422"/>
            <a:ext cx="1605796" cy="4370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Contents</a:t>
            </a:r>
            <a:endParaRPr lang="zh-CN" altLang="en-US" sz="2400" dirty="0"/>
          </a:p>
        </p:txBody>
      </p:sp>
      <p:sp>
        <p:nvSpPr>
          <p:cNvPr id="6" name="椭圆 5"/>
          <p:cNvSpPr/>
          <p:nvPr/>
        </p:nvSpPr>
        <p:spPr>
          <a:xfrm>
            <a:off x="6096000" y="2384028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096000" y="3295551"/>
            <a:ext cx="548640" cy="5486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2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96000" y="4207074"/>
            <a:ext cx="548640" cy="5486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3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37680" y="2471794"/>
            <a:ext cx="304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Introduction and Review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837680" y="3381988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Methodology and Model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837680" y="4296728"/>
            <a:ext cx="275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b="1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5537200" y="2342877"/>
            <a:ext cx="0" cy="244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3499700" y="3154849"/>
            <a:ext cx="1107440" cy="838200"/>
            <a:chOff x="3499700" y="3154849"/>
            <a:chExt cx="1107440" cy="83820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499700" y="3154849"/>
              <a:ext cx="1107440" cy="0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711367" y="3992574"/>
              <a:ext cx="895773" cy="47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711367" y="3154849"/>
              <a:ext cx="0" cy="83772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607140" y="3154849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607140" y="3862356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</a:rPr>
              <a:t>Methodology and Model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58812" y="1230438"/>
            <a:ext cx="4833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adjustments and Final results: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77736" y="1755998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Score= γ</a:t>
            </a:r>
            <a:r>
              <a:rPr lang="en-US" altLang="zh-CN" kern="100" baseline="-25000" dirty="0"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×(score1)+ γ</a:t>
            </a:r>
            <a:r>
              <a:rPr lang="en-US" altLang="zh-CN" kern="100" baseline="-25000" dirty="0"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×(score2)+ γ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3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×(score3)+ γ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4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×(score4)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777736" y="2200073"/>
            <a:ext cx="2899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γ</a:t>
            </a:r>
            <a:r>
              <a:rPr lang="en-US" altLang="zh-CN" sz="1800" kern="100" baseline="-250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= n/sum		</a:t>
            </a:r>
            <a:r>
              <a:rPr lang="en-US" altLang="zh-CN" kern="100" dirty="0" err="1">
                <a:latin typeface="Times New Roman" panose="02020603050405020304" pitchFamily="18" charset="0"/>
                <a:ea typeface="等线" panose="02010600030101010101" pitchFamily="2" charset="-122"/>
              </a:rPr>
              <a:t>i</a:t>
            </a:r>
            <a:r>
              <a:rPr lang="en-US" altLang="zh-CN" kern="100" dirty="0">
                <a:latin typeface="Times New Roman" panose="02020603050405020304" pitchFamily="18" charset="0"/>
                <a:ea typeface="等线" panose="02010600030101010101" pitchFamily="2" charset="-122"/>
              </a:rPr>
              <a:t>=1,2,3,4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061318" y="4351794"/>
            <a:ext cx="3621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Table 4.13: results of regression coefficient β</a:t>
            </a:r>
            <a:endParaRPr lang="zh-CN" altLang="en-US" sz="1400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4887577" y="2751571"/>
          <a:ext cx="3789355" cy="381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1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β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Value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L2</a:t>
                      </a:r>
                      <a:br>
                        <a:rPr lang="en-US" sz="1050" kern="100" dirty="0">
                          <a:effectLst/>
                        </a:rPr>
                      </a:br>
                      <a:r>
                        <a:rPr lang="en-US" sz="1050" kern="100" dirty="0">
                          <a:effectLst/>
                        </a:rPr>
                        <a:t>(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Appetite and awareness time after dinner</a:t>
                      </a:r>
                      <a:r>
                        <a:rPr lang="en-US" sz="1050" kern="100" dirty="0">
                          <a:effectLst/>
                        </a:rPr>
                        <a:t>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0.1935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E1</a:t>
                      </a:r>
                    </a:p>
                    <a:p>
                      <a:pPr algn="ctr"/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Emotional conditions</a:t>
                      </a: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0.18175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S1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 pressure</a:t>
                      </a: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0.13175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Physical status</a:t>
                      </a: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0.115125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C2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 time in bed</a:t>
                      </a: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0.101625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S2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Organization pressure</a:t>
                      </a: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0.07325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C1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 environment</a:t>
                      </a: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0.063375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E2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Emotional fluctuation</a:t>
                      </a:r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0.03375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180004" y="1924324"/>
            <a:ext cx="151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Adjustments: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644524" y="1678755"/>
            <a:ext cx="6427113" cy="939455"/>
          </a:xfrm>
          <a:prstGeom prst="rect">
            <a:avLst/>
          </a:prstGeom>
          <a:noFill/>
          <a:ln w="19050">
            <a:solidFill>
              <a:srgbClr val="2E75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78962" y="2698730"/>
            <a:ext cx="72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accent5">
                    <a:lumMod val="75000"/>
                  </a:schemeClr>
                </a:solidFill>
                <a:latin typeface="Impact" panose="020B0806030902050204" pitchFamily="34" charset="0"/>
              </a:rPr>
              <a:t>3</a:t>
            </a:r>
            <a:endParaRPr lang="zh-CN" altLang="en-US" sz="9600" dirty="0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70" y="2425700"/>
            <a:ext cx="2163622" cy="1881811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513727" y="2750797"/>
            <a:ext cx="2722451" cy="537230"/>
          </a:xfrm>
        </p:spPr>
        <p:txBody>
          <a:bodyPr/>
          <a:lstStyle/>
          <a:p>
            <a:r>
              <a:rPr lang="en-US" altLang="zh-CN" dirty="0"/>
              <a:t>Section Three</a:t>
            </a: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idx="1"/>
          </p:nvPr>
        </p:nvSpPr>
        <p:spPr>
          <a:xfrm>
            <a:off x="5913505" y="3345891"/>
            <a:ext cx="3228990" cy="44816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Results and Strategies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2710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3.1 Results Analysis</a:t>
            </a:r>
            <a:endParaRPr lang="zh-CN" altLang="en-US" sz="2000" b="1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1335011" y="2704146"/>
            <a:ext cx="1843200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876824" y="2704146"/>
            <a:ext cx="1843200" cy="0"/>
          </a:xfrm>
          <a:prstGeom prst="line">
            <a:avLst/>
          </a:prstGeom>
          <a:ln w="889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418637" y="2704146"/>
            <a:ext cx="1843200" cy="0"/>
          </a:xfrm>
          <a:prstGeom prst="line">
            <a:avLst/>
          </a:prstGeom>
          <a:ln w="889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960449" y="2704146"/>
            <a:ext cx="1843200" cy="0"/>
          </a:xfrm>
          <a:prstGeom prst="line">
            <a:avLst/>
          </a:prstGeom>
          <a:ln w="889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Users\Administrator\Desktop\交通运输\零件\交通运输ppt 零件-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5011" y="2975344"/>
            <a:ext cx="1838325" cy="2572016"/>
          </a:xfrm>
          <a:prstGeom prst="rect">
            <a:avLst/>
          </a:prstGeom>
          <a:noFill/>
        </p:spPr>
      </p:pic>
      <p:pic>
        <p:nvPicPr>
          <p:cNvPr id="11" name="Picture 3" descr="C:\Users\Administrator\Desktop\交通运输\零件\交通运输ppt 零件-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1699" y="2975343"/>
            <a:ext cx="1838325" cy="2572009"/>
          </a:xfrm>
          <a:prstGeom prst="rect">
            <a:avLst/>
          </a:prstGeom>
          <a:noFill/>
        </p:spPr>
      </p:pic>
      <p:pic>
        <p:nvPicPr>
          <p:cNvPr id="12" name="Picture 3" descr="C:\Users\Administrator\Desktop\交通运输\零件\交通运输ppt 零件-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8637" y="2975343"/>
            <a:ext cx="1838325" cy="2572006"/>
          </a:xfrm>
          <a:prstGeom prst="rect">
            <a:avLst/>
          </a:prstGeom>
          <a:noFill/>
        </p:spPr>
      </p:pic>
      <p:pic>
        <p:nvPicPr>
          <p:cNvPr id="13" name="Picture 3" descr="C:\Users\Administrator\Desktop\交通运输\零件\交通运输ppt 零件-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5575" y="2975343"/>
            <a:ext cx="1838325" cy="2571997"/>
          </a:xfrm>
          <a:prstGeom prst="rect">
            <a:avLst/>
          </a:prstGeom>
          <a:noFill/>
        </p:spPr>
      </p:pic>
      <p:sp>
        <p:nvSpPr>
          <p:cNvPr id="14" name="文本框 13"/>
          <p:cNvSpPr txBox="1"/>
          <p:nvPr/>
        </p:nvSpPr>
        <p:spPr>
          <a:xfrm>
            <a:off x="1226167" y="2199216"/>
            <a:ext cx="205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kern="100" dirty="0">
                <a:effectLst/>
                <a:ea typeface="Times New Roman" panose="02020603050405020304" pitchFamily="18" charset="0"/>
              </a:rPr>
              <a:t>Lifestyle Factors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473020" y="2199216"/>
            <a:ext cx="266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Psychological Factors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328261" y="2199163"/>
            <a:ext cx="202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Physical Factors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8991001" y="2199216"/>
            <a:ext cx="176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Social Factors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1347325" y="4678836"/>
            <a:ext cx="1826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 Dietary habits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 Sleep environment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 Time spent on 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electronic devices</a:t>
            </a:r>
          </a:p>
        </p:txBody>
      </p:sp>
      <p:sp>
        <p:nvSpPr>
          <p:cNvPr id="19" name="矩形 18"/>
          <p:cNvSpPr/>
          <p:nvPr/>
        </p:nvSpPr>
        <p:spPr>
          <a:xfrm>
            <a:off x="3881699" y="4678836"/>
            <a:ext cx="1828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 Emotional state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 Emotional fluctuations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8403" r="18403"/>
          <a:stretch>
            <a:fillRect/>
          </a:stretch>
        </p:blipFill>
        <p:spPr>
          <a:xfrm>
            <a:off x="1514821" y="3144238"/>
            <a:ext cx="1478704" cy="1478704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54355614382&amp;di=2ba75a4358d243a05a33f8f391f3255c&amp;imgtype=0&amp;src=http%3A%2F%2Fimg.pconline.com.cn%2Fimages%2Fupload%2Fupc%2Ftx%2Fphotoblog%2F1404%2F13%2Fc7%2F33113955_33113955_1397381595671_mthum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r="19188"/>
          <a:stretch>
            <a:fillRect/>
          </a:stretch>
        </p:blipFill>
        <p:spPr bwMode="auto">
          <a:xfrm>
            <a:off x="4059072" y="3144238"/>
            <a:ext cx="1478703" cy="147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/>
          <a:srcRect t="1626" b="23374"/>
          <a:stretch>
            <a:fillRect/>
          </a:stretch>
        </p:blipFill>
        <p:spPr>
          <a:xfrm>
            <a:off x="6598447" y="3138339"/>
            <a:ext cx="1478703" cy="1478703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54355867475&amp;di=dbf8f245b74ddbbf872ca78a4e7654e1&amp;imgtype=0&amp;src=http%3A%2F%2Fimg.pconline.com.cn%2Fimages%2Fupload%2Fupc%2Ftx%2Fitbbs%2F1704%2F06%2Fc42%2F41979378_1491485583858_mthumb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 bwMode="auto">
          <a:xfrm>
            <a:off x="9137385" y="3138339"/>
            <a:ext cx="1489327" cy="148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6418581" y="4678836"/>
            <a:ext cx="18285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 Physical condition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8975074" y="4678836"/>
            <a:ext cx="1828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 Academic stress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 Organizational stress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1247" y="1294085"/>
            <a:ext cx="296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3.1.1 </a:t>
            </a:r>
            <a:r>
              <a:rPr lang="en-US" altLang="zh-CN" sz="2000" b="1" kern="100" dirty="0">
                <a:effectLst/>
                <a:ea typeface="Times New Roman" panose="02020603050405020304" pitchFamily="18" charset="0"/>
              </a:rPr>
              <a:t>Lifestyle Factors</a:t>
            </a:r>
            <a:endParaRPr lang="zh-CN" altLang="en-US" sz="2000" b="1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4032504"/>
            <a:ext cx="2978884" cy="198468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076" y="1144448"/>
            <a:ext cx="2378110" cy="133649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7" y="3651620"/>
            <a:ext cx="3043982" cy="17122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518" y="1933455"/>
            <a:ext cx="1883116" cy="171224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57" y="2309732"/>
            <a:ext cx="1826306" cy="1213684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940113" y="1672244"/>
            <a:ext cx="4416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+mn-ea"/>
              </a:rPr>
              <a:t>Drink</a:t>
            </a:r>
            <a:r>
              <a:rPr lang="en-US" altLang="zh-CN" sz="1600" b="1" i="0" dirty="0">
                <a:effectLst/>
                <a:latin typeface="+mn-ea"/>
              </a:rPr>
              <a:t> Habits (L1) &amp; </a:t>
            </a:r>
            <a:r>
              <a:rPr lang="en-US" altLang="zh-CN" sz="1600" b="1" dirty="0">
                <a:latin typeface="+mn-ea"/>
              </a:rPr>
              <a:t>Dietary Habits (L2)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3978483" y="2049304"/>
            <a:ext cx="40580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70333" y="2096393"/>
            <a:ext cx="75547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Post-dinner appetite and activities</a:t>
            </a:r>
          </a:p>
          <a:p>
            <a:pPr algn="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Overeating or excessive hunger, post-meal activities' duration</a:t>
            </a:r>
          </a:p>
          <a:p>
            <a:pPr algn="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pre-sleep beverages, like caffeine or alcohol, can disturb sleep </a:t>
            </a:r>
          </a:p>
          <a:p>
            <a:pPr algn="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Minimizing fluid intake before bed is beneficial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150420" y="5210503"/>
            <a:ext cx="2489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Sleep Environment (L3)</a:t>
            </a:r>
            <a:endParaRPr lang="zh-CN" altLang="en-US" sz="1600" b="1" dirty="0"/>
          </a:p>
        </p:txBody>
      </p:sp>
      <p:cxnSp>
        <p:nvCxnSpPr>
          <p:cNvPr id="39" name="直接连接符 38"/>
          <p:cNvCxnSpPr>
            <a:cxnSpLocks/>
          </p:cNvCxnSpPr>
          <p:nvPr/>
        </p:nvCxnSpPr>
        <p:spPr>
          <a:xfrm>
            <a:off x="5171440" y="5595531"/>
            <a:ext cx="248962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235199" y="5642620"/>
            <a:ext cx="551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Acoustic and lighting conditions-×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quiet, dark sleep area-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and light disrupt sleep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567689" y="3645695"/>
            <a:ext cx="3533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effectLst/>
                <a:latin typeface="+mn-ea"/>
              </a:rPr>
              <a:t>Electronic Device Usage (L4)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652122" y="4011622"/>
            <a:ext cx="2916386" cy="34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554499" y="4149142"/>
            <a:ext cx="4195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time in bed, especially due to blue light exposure, affects sleep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Disrupts circadian rhythms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6163BEF7-04C1-FE42-B0AF-90794191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8876"/>
            <a:ext cx="2922587" cy="372621"/>
          </a:xfrm>
        </p:spPr>
        <p:txBody>
          <a:bodyPr/>
          <a:lstStyle/>
          <a:p>
            <a:fld id="{17B61D2E-5690-4C9D-A84F-76BBD1AD9F3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3637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3.1.2 Psychological Factors</a:t>
            </a:r>
            <a:endParaRPr lang="zh-CN" altLang="en-US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647" y="1969710"/>
            <a:ext cx="3244370" cy="17825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2" y="4018686"/>
            <a:ext cx="3637792" cy="20334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3677" y="2094556"/>
            <a:ext cx="409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+mj-lt"/>
              </a:rPr>
              <a:t>Pre-Sleep Emotional State (E1)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827642" y="2460483"/>
            <a:ext cx="34689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85120" y="2512305"/>
            <a:ext cx="7165380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emotions before sleep, like sadness and anxiety, lead to poor sleep quality.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32400" y="4669469"/>
            <a:ext cx="449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+mj-lt"/>
              </a:rPr>
              <a:t>Pre-Sleep Emotional Fluctuations (E2)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5264835" y="5035396"/>
            <a:ext cx="44655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32400" y="5074592"/>
            <a:ext cx="5730240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instability or day-to-day psychological responses.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292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3.1.3 Physical Factors</a:t>
            </a:r>
            <a:endParaRPr lang="zh-CN" altLang="en-US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34" y="2438400"/>
            <a:ext cx="3621884" cy="2414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046" y="2611120"/>
            <a:ext cx="668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+mj-lt"/>
              </a:rPr>
              <a:t>Physical Condition and Sleep Quality Correlation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4881482" y="2977047"/>
            <a:ext cx="5652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881482" y="3055706"/>
            <a:ext cx="6304556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strong positive correlation exists between physical health (P3) and sleep quality (Score). Poorer physical health leads to poorer sleep quality. 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severe physical issues correlate with higher PSQI scores, indicating worse sleep quality.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2640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3.1.4 Social Factors</a:t>
            </a:r>
            <a:endParaRPr lang="zh-CN" altLang="en-US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2037922"/>
            <a:ext cx="2682240" cy="17584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4436546"/>
            <a:ext cx="2703494" cy="18023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5164" y="3385491"/>
            <a:ext cx="330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effectLst/>
              </a:rPr>
              <a:t>Academic Stress</a:t>
            </a:r>
            <a:r>
              <a:rPr lang="zh-CN" altLang="en-US" sz="1600" b="1" i="0" dirty="0">
                <a:effectLst/>
              </a:rPr>
              <a:t>（</a:t>
            </a:r>
            <a:r>
              <a:rPr lang="en-US" altLang="zh-CN" sz="1600" b="1" i="0" dirty="0">
                <a:effectLst/>
              </a:rPr>
              <a:t>S1</a:t>
            </a:r>
            <a:r>
              <a:rPr lang="zh-CN" altLang="en-US" sz="1600" b="1" i="0" dirty="0">
                <a:effectLst/>
              </a:rPr>
              <a:t>）</a:t>
            </a:r>
            <a:endParaRPr lang="zh-CN" altLang="en-US" sz="1600" b="1" dirty="0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727599" y="3789054"/>
            <a:ext cx="2299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5164" y="3919073"/>
            <a:ext cx="3551015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stress levels correlate with poorer sleep quality. Academic pressures cause sleep-disrupting anxiety and stress.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80946" y="2034548"/>
            <a:ext cx="3869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effectLst/>
              </a:rPr>
              <a:t>Organizational Stress (S2)</a:t>
            </a:r>
          </a:p>
          <a:p>
            <a:r>
              <a:rPr lang="en-US" altLang="zh-CN" sz="1600" b="1" dirty="0"/>
              <a:t>Interpersonal Relationships (S3)</a:t>
            </a:r>
            <a:endParaRPr lang="zh-CN" altLang="en-US" sz="1600" b="1" dirty="0"/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7661378" y="2692753"/>
            <a:ext cx="33009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580946" y="2868305"/>
            <a:ext cx="4085537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 smaller impact on sleep than academic stress, influenced by individual coping and support systems.</a:t>
            </a: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significant direct link between interpersonal relationships and sleep quality, indicating less impact compared to personal psychological states and external stress.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4822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 Strategies to Tackle the Problem</a:t>
            </a:r>
            <a:endParaRPr lang="zh-CN" altLang="en-US" sz="2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1" y="2179318"/>
            <a:ext cx="4490722" cy="33680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38799" y="2179318"/>
            <a:ext cx="6085840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and Psychological Factors as key to university students' sleep quality.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Essential steps include: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improving diet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managing dormitory environment noise and light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adopting stress-coping strategies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maintaining regular sleep and exercise routines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balancing social and academic life to prevent sleep deprivation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4418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3.2.1 Social Factor Improvement</a:t>
            </a:r>
            <a:endParaRPr lang="zh-CN" altLang="en-US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037996" y="4484802"/>
            <a:ext cx="35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+mj-lt"/>
              </a:rPr>
              <a:t>Effective Time Management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5070431" y="4850729"/>
            <a:ext cx="33345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72808" y="4988249"/>
            <a:ext cx="6625822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Well-defined academic and professional objectives, along with a balanced schedule for work and relaxation, help prevent sleep issues due to overextension or poor planning.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6358" y="2069110"/>
            <a:ext cx="392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+mj-lt"/>
              </a:rPr>
              <a:t>Optimizing Social Environment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778793" y="2435037"/>
            <a:ext cx="36378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46357" y="2565056"/>
            <a:ext cx="6625822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Carefully selecting enriching social interactions while reducing stressful or uncomfortable engagements.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Assertively decline social obligations that may interfere with their restorative sleep periods.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52" y="1637557"/>
            <a:ext cx="3719704" cy="24468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" y="4217088"/>
            <a:ext cx="3670300" cy="244686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4418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3.2.1 Social Factor Improvement</a:t>
            </a:r>
            <a:endParaRPr lang="zh-CN" altLang="en-US" sz="20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58811" y="2069110"/>
            <a:ext cx="1087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j-lt"/>
              </a:rPr>
              <a:t>R</a:t>
            </a:r>
            <a:r>
              <a:rPr lang="en-US" altLang="zh-CN" sz="2400" b="1" i="0" dirty="0">
                <a:effectLst/>
                <a:latin typeface="+mj-lt"/>
              </a:rPr>
              <a:t>elaxation techniques </a:t>
            </a:r>
            <a:endParaRPr lang="zh-CN" altLang="en-US" sz="2400" b="1" dirty="0">
              <a:latin typeface="+mj-lt"/>
            </a:endParaRPr>
          </a:p>
        </p:txBody>
      </p:sp>
      <p:pic>
        <p:nvPicPr>
          <p:cNvPr id="1026" name="Picture 2" descr="Your Medications Are Most Effective When They Are Current | Denver Health  Medical Plan">
            <a:extLst>
              <a:ext uri="{FF2B5EF4-FFF2-40B4-BE49-F238E27FC236}">
                <a16:creationId xmlns:a16="http://schemas.microsoft.com/office/drawing/2014/main" id="{72236B2B-394B-68B9-3A2F-A88329007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" y="3056032"/>
            <a:ext cx="3482015" cy="231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ep Breathing : Canada : eMentalHealth.ca">
            <a:extLst>
              <a:ext uri="{FF2B5EF4-FFF2-40B4-BE49-F238E27FC236}">
                <a16:creationId xmlns:a16="http://schemas.microsoft.com/office/drawing/2014/main" id="{E5CF0FA0-AEFB-FAD4-AA36-53FA86574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639" y="3056032"/>
            <a:ext cx="1631532" cy="231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8 Health Benefits Of Morning Yoga Practice - PharmEasy Blog">
            <a:extLst>
              <a:ext uri="{FF2B5EF4-FFF2-40B4-BE49-F238E27FC236}">
                <a16:creationId xmlns:a16="http://schemas.microsoft.com/office/drawing/2014/main" id="{B35010F8-391C-9F7D-7210-425E018C9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83" y="3056032"/>
            <a:ext cx="3477203" cy="231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C85421-A72B-878B-F34B-ED409C2D1AB7}"/>
              </a:ext>
            </a:extLst>
          </p:cNvPr>
          <p:cNvSpPr txBox="1"/>
          <p:nvPr/>
        </p:nvSpPr>
        <p:spPr>
          <a:xfrm>
            <a:off x="658811" y="5777211"/>
            <a:ext cx="1087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practices reduce stress response activation and promote relaxation, beneficially impacting sleep quality.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1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378962" y="2698730"/>
            <a:ext cx="72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accent5">
                    <a:lumMod val="75000"/>
                  </a:schemeClr>
                </a:solidFill>
                <a:latin typeface="Impact" panose="020B0806030902050204" pitchFamily="34" charset="0"/>
              </a:rPr>
              <a:t>1</a:t>
            </a:r>
            <a:endParaRPr lang="zh-CN" altLang="en-US" sz="9600" dirty="0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70" y="2425700"/>
            <a:ext cx="2163622" cy="188181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513727" y="2750797"/>
            <a:ext cx="2722451" cy="537230"/>
          </a:xfrm>
        </p:spPr>
        <p:txBody>
          <a:bodyPr/>
          <a:lstStyle/>
          <a:p>
            <a:r>
              <a:rPr lang="en-US" altLang="zh-CN" dirty="0"/>
              <a:t>Section One</a:t>
            </a:r>
            <a:endParaRPr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idx="1"/>
          </p:nvPr>
        </p:nvSpPr>
        <p:spPr>
          <a:xfrm>
            <a:off x="5913505" y="3345891"/>
            <a:ext cx="3228990" cy="44816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Introduction and Review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6560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3.2.2 Addressing Physical Factors for Better Sleep</a:t>
            </a:r>
            <a:endParaRPr lang="zh-CN" altLang="en-US" sz="20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849047" y="2611120"/>
            <a:ext cx="717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+mj-lt"/>
              </a:rPr>
              <a:t>Regular Sleep Schedule &amp; </a:t>
            </a:r>
            <a:r>
              <a:rPr lang="en-US" altLang="zh-CN" b="1" dirty="0">
                <a:latin typeface="+mj-lt"/>
              </a:rPr>
              <a:t>I</a:t>
            </a:r>
            <a:r>
              <a:rPr lang="en-US" altLang="zh-CN" b="1" i="0" dirty="0">
                <a:effectLst/>
                <a:latin typeface="+mj-lt"/>
              </a:rPr>
              <a:t>ncreasing Physical Exercise 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4881482" y="2977047"/>
            <a:ext cx="626668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783858" y="3114567"/>
            <a:ext cx="6935917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Consistent sleep habits regulate the circadian rhythm and enhance sleep quality.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Regular moderate-intensity exercise strengthens the body and alleviates physical fatigue, thereby aiding sleep.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Addressing negative emotions is crucial, as they can decrease immune function, leading to illness and indirectly affecting sleep.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22" y="2611120"/>
            <a:ext cx="3534288" cy="23338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4374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3.2.3 Enhancing Lifestyle Factors</a:t>
            </a:r>
            <a:endParaRPr lang="zh-CN" altLang="en-US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3966879" y="1985905"/>
            <a:ext cx="330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effectLst/>
              </a:rPr>
              <a:t>Dietary Habits</a:t>
            </a:r>
            <a:endParaRPr lang="zh-CN" altLang="en-US" sz="1600" b="1" dirty="0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3966879" y="2389468"/>
            <a:ext cx="16456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34444" y="2485750"/>
            <a:ext cx="7529957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Cultural influences on diet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Intake of greasy, spicy, caffeinated, or sugary foods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8477" y="3963012"/>
            <a:ext cx="6871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effectLst/>
              </a:rPr>
              <a:t>Dormitory Environment</a:t>
            </a:r>
          </a:p>
          <a:p>
            <a:r>
              <a:rPr lang="en-US" altLang="zh-CN" sz="1600" b="1" dirty="0"/>
              <a:t>Pre-Sleep Smartphone Usage</a:t>
            </a:r>
            <a:endParaRPr lang="zh-CN" altLang="en-US" sz="1600" b="1" dirty="0"/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658812" y="4621217"/>
            <a:ext cx="31459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8478" y="4694648"/>
            <a:ext cx="7349894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earplugs and eye masks, maintaining appropriate temperature and humidity, and reaching agreements with roommates about noise and light levels are necessary for a comfortable sleep environment. 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smartphone use and addressing mobile phone addiction could improve sleep quality.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1844923"/>
            <a:ext cx="2912800" cy="19295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38" y="3774499"/>
            <a:ext cx="3439708" cy="22942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554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3.2.4 Improving Psychological Well-being</a:t>
            </a:r>
            <a:endParaRPr lang="zh-CN" altLang="en-US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58813" y="2134583"/>
            <a:ext cx="1087437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 mental health issues like anxiety and depression through professional help.</a:t>
            </a:r>
          </a:p>
        </p:txBody>
      </p:sp>
      <p:pic>
        <p:nvPicPr>
          <p:cNvPr id="2050" name="Picture 2" descr="Psychological Counseling - benefits, process and how it works | Benefits  and Process">
            <a:extLst>
              <a:ext uri="{FF2B5EF4-FFF2-40B4-BE49-F238E27FC236}">
                <a16:creationId xmlns:a16="http://schemas.microsoft.com/office/drawing/2014/main" id="{D57FD6B1-38FE-FF0B-38CF-79F20F8C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932" y="3111904"/>
            <a:ext cx="3899177" cy="21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 Different Types of Therapy in Psychology | Saybrook University">
            <a:extLst>
              <a:ext uri="{FF2B5EF4-FFF2-40B4-BE49-F238E27FC236}">
                <a16:creationId xmlns:a16="http://schemas.microsoft.com/office/drawing/2014/main" id="{CD2D6247-E1B8-0A31-E30A-6B41088B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85" y="3461681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D3E881-10D0-26F9-7D93-39052BADE1A4}"/>
              </a:ext>
            </a:extLst>
          </p:cNvPr>
          <p:cNvSpPr txBox="1"/>
          <p:nvPr/>
        </p:nvSpPr>
        <p:spPr>
          <a:xfrm>
            <a:off x="2606384" y="5261554"/>
            <a:ext cx="265027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counseling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3B9896-ACD4-4126-A124-14FB69B1A0E9}"/>
              </a:ext>
            </a:extLst>
          </p:cNvPr>
          <p:cNvSpPr txBox="1"/>
          <p:nvPr/>
        </p:nvSpPr>
        <p:spPr>
          <a:xfrm>
            <a:off x="6941249" y="5261554"/>
            <a:ext cx="2650271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therapy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en-US" altLang="zh-CN" b="1" dirty="0"/>
              <a:t>Results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Strategies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5548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3.2.4 Improving Psychological Well-being</a:t>
            </a:r>
            <a:endParaRPr lang="zh-CN" altLang="en-US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58812" y="2180797"/>
            <a:ext cx="6746540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health, notably anxiety and depression, profoundly impacts sleep quality in college students, affecting their overall well-being and academic performance. Thus, incorporating health behavior theories in interventions is important. Targeted interventions, informed by approaches like the CO-OP method, are crucial for addressing these mental health challenges and improving sleep quality.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86" y="1530740"/>
            <a:ext cx="2990358" cy="42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59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Conclusions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658811" y="1398633"/>
            <a:ext cx="10874375" cy="14219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study explores factors affecting university students' sleep, highlighting issues like post-dinner appetite, pre-sleep emotions, academic stress, and dietary habits. The results stress the importance of targeted strategies for enhancing sleep quality by addressing physical, social, and psychological factors.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Box 87"/>
          <p:cNvSpPr txBox="1"/>
          <p:nvPr>
            <p:custDataLst>
              <p:tags r:id="rId1"/>
            </p:custDataLst>
          </p:nvPr>
        </p:nvSpPr>
        <p:spPr>
          <a:xfrm>
            <a:off x="8214798" y="3202773"/>
            <a:ext cx="2769870" cy="2559050"/>
          </a:xfrm>
          <a:prstGeom prst="rect">
            <a:avLst/>
          </a:prstGeom>
          <a:solidFill>
            <a:srgbClr val="244C8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200" b="1" spc="3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SLEEP</a:t>
            </a:r>
          </a:p>
          <a:p>
            <a:pPr algn="ctr">
              <a:lnSpc>
                <a:spcPct val="120000"/>
              </a:lnSpc>
            </a:pPr>
            <a:r>
              <a:rPr lang="en-US" altLang="zh-CN" sz="2200" b="1" spc="3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WELL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02518" y="3202773"/>
            <a:ext cx="6812280" cy="2558415"/>
          </a:xfrm>
          <a:prstGeom prst="rect">
            <a:avLst/>
          </a:prstGeom>
        </p:spPr>
      </p:pic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D8BA00E5-AA60-F25A-6906-FA3751A4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8876"/>
            <a:ext cx="2922587" cy="372621"/>
          </a:xfrm>
        </p:spPr>
        <p:txBody>
          <a:bodyPr/>
          <a:lstStyle/>
          <a:p>
            <a:fld id="{17B61D2E-5690-4C9D-A84F-76BBD1AD9F3C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720FF-87A9-3E1C-514A-6D426DBFB9DE}"/>
              </a:ext>
            </a:extLst>
          </p:cNvPr>
          <p:cNvSpPr txBox="1"/>
          <p:nvPr/>
        </p:nvSpPr>
        <p:spPr>
          <a:xfrm>
            <a:off x="658811" y="1052514"/>
            <a:ext cx="10874375" cy="5593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[1] Xu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ChuanYi,Zhu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KaiTuo,Ruan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XiangYan,Zhu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XiaoYa,Zhang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YangSheng,Tong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WenXia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Li Bo.(2023).Effect of physical exercise on sleep quality in college students: Mediating role of smartphone use..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PloS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one(11),e0288226-e0288226.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[2] Doo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Miae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Wang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Chunyang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.(2022).Differences in Overweight or Obesity, Changes in Dietary Habits after Studying Abroad and Sleep Quality by Acculturative Degree among Asian Foreign Students: A Cross Sectional Pilot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Study.International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Journal of Environmental Research and Public Health(9),5370-5370.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[3]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Alamir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Yahya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Ahmed,Zullig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Keith J.,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Kristjansson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Alfgeir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L.,Wen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Sijin,Misra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Ranjita Montgomery Downs Hawley.(2022).A theoretical model of college students’ sleep quality and health-related quality of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life.Journal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of Behavioral Medicine(6),925-934.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[4] Doo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Miae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Wang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Chunyang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.(2022).Differences in Overweight or Obesity, Changes in Dietary Habits after Studying Abroad and Sleep Quality by Acculturative Degree among Asian Foreign Students: A Cross Sectional Pilot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Study.International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Journal of Environmental Research and Public Health(9),5370-5370.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[5]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Khanipour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Mahnoosh,Lajevardi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Laleh,Taghizadeh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Ghorban,Azad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Akram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Ghorbani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Hooman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.(2022).The investigation of the effects of occupation-based intervention on anxiety, depression, and sleep quality of subjects with hand and upper extremity burns: A randomized clinical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trial..Burns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: journal of the International Society for Burn Injuries(7),1645-1652.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[6] Jalali R,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Khazaei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H,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Paveh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BK,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Hayrani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Z,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Menati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L. The Effect of Sleep Quality on Students' Academic Achievement. Adv Med Educ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Pract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2020 Jul 17;11:497-502.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B2B9A978-A28B-4C67-651B-BA8B427C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8876"/>
            <a:ext cx="2922587" cy="372621"/>
          </a:xfrm>
        </p:spPr>
        <p:txBody>
          <a:bodyPr/>
          <a:lstStyle/>
          <a:p>
            <a:fld id="{17B61D2E-5690-4C9D-A84F-76BBD1AD9F3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962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A720FF-87A9-3E1C-514A-6D426DBFB9DE}"/>
              </a:ext>
            </a:extLst>
          </p:cNvPr>
          <p:cNvSpPr txBox="1"/>
          <p:nvPr/>
        </p:nvSpPr>
        <p:spPr>
          <a:xfrm>
            <a:off x="658811" y="1052514"/>
            <a:ext cx="10874375" cy="448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[7] Seifert S M,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Schaechter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J L,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Hershorin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E R, et al. Health effects of energy drinks on children, adolescents, and young adults[J]. Pediatrics, 2011, 127(3): 511-528.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[8] Wu X, Tao S, Zhang Y, et al. Low physical activity and high screen time can increase the risks of mental health problems and poor sleep quality among Chinese college students[J].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PloS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one, 2015, 10(3): e0119607.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[9] Quach J, Hiscock H, Wake M. Sleep problems and mental health in primary school new entrants: Cross‐sectional community‐based study[J]. Journal of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paediatrics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and child health, 2012, 48(12): 1076-1081.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[10] Hershner S D,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Chervin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R D. Causes and consequences of sleepiness among college students[J]. Nature and science of sleep, 2014: 73-84.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[11] Seun-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Fadipe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C T,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Mosaku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K S. Sleep quality and psychological distress among undergraduate students of a Nigerian university[J]. Sleep Health, 2017, 3(3): 190-194.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[12] China Sleep Study Report 2023, edited by the Sleep Research Institute of </a:t>
            </a:r>
            <a:r>
              <a:rPr lang="en-US" altLang="zh-CN" sz="16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Xilinhai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and the China Social Science Academy Social Psychological Research Center.</a:t>
            </a:r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F3D2CCD2-AF96-D63E-D811-A634E90D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8876"/>
            <a:ext cx="2922587" cy="372621"/>
          </a:xfrm>
        </p:spPr>
        <p:txBody>
          <a:bodyPr/>
          <a:lstStyle/>
          <a:p>
            <a:fld id="{17B61D2E-5690-4C9D-A84F-76BBD1AD9F3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372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EBD70A46-856B-BA11-7D5C-375E7082C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2470" y="1969377"/>
            <a:ext cx="3659542" cy="121042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Thanks!</a:t>
            </a: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2E3562FD-D136-5148-53C4-D2787D8E3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059" y="3929613"/>
            <a:ext cx="1357344" cy="440163"/>
          </a:xfrm>
        </p:spPr>
        <p:txBody>
          <a:bodyPr>
            <a:norm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6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7A5462B-D9BA-2F4A-147A-3211E67879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779" y="1275939"/>
            <a:ext cx="2766903" cy="4319827"/>
          </a:xfrm>
          <a:prstGeom prst="rect">
            <a:avLst/>
          </a:prstGeom>
        </p:spPr>
      </p:pic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8CED3A6A-35B8-0536-927C-89F7FF5BF440}"/>
              </a:ext>
            </a:extLst>
          </p:cNvPr>
          <p:cNvSpPr txBox="1"/>
          <p:nvPr/>
        </p:nvSpPr>
        <p:spPr>
          <a:xfrm>
            <a:off x="2633059" y="4369776"/>
            <a:ext cx="1357344" cy="3176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2024.1.4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A515D9-8E4E-7560-B773-DF8DDE66507A}"/>
              </a:ext>
            </a:extLst>
          </p:cNvPr>
          <p:cNvSpPr txBox="1"/>
          <p:nvPr/>
        </p:nvSpPr>
        <p:spPr>
          <a:xfrm>
            <a:off x="188924" y="5751857"/>
            <a:ext cx="7967300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>
              <a:lnSpc>
                <a:spcPct val="150000"/>
              </a:lnSpc>
            </a:pP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 Leader:</a:t>
            </a:r>
            <a:r>
              <a:rPr lang="en-US" altLang="zh-CN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Wang Jian-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</a:t>
            </a:r>
            <a:endParaRPr lang="zh-CN" altLang="zh-C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33500" indent="266700">
              <a:lnSpc>
                <a:spcPct val="150000"/>
              </a:lnSpc>
            </a:pP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 Members:  Liu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Shuyi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hen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Shuxuan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Lin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Jishen</a:t>
            </a:r>
            <a:r>
              <a:rPr lang="en-US" altLang="zh-C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Shao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Renfei</a:t>
            </a:r>
            <a:endParaRPr lang="zh-CN" altLang="zh-C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1" name="同侧圆角矩形 30"/>
          <p:cNvSpPr/>
          <p:nvPr>
            <p:custDataLst>
              <p:tags r:id="rId1"/>
            </p:custDataLst>
          </p:nvPr>
        </p:nvSpPr>
        <p:spPr>
          <a:xfrm rot="5400000">
            <a:off x="7360039" y="-232493"/>
            <a:ext cx="862138" cy="5531926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同侧圆角矩形 27"/>
          <p:cNvSpPr/>
          <p:nvPr>
            <p:custDataLst>
              <p:tags r:id="rId2"/>
            </p:custDataLst>
          </p:nvPr>
        </p:nvSpPr>
        <p:spPr>
          <a:xfrm rot="5400000">
            <a:off x="7905750" y="2002791"/>
            <a:ext cx="894715" cy="6812280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9" name="同侧圆角矩形 28"/>
          <p:cNvSpPr/>
          <p:nvPr>
            <p:custDataLst>
              <p:tags r:id="rId3"/>
            </p:custDataLst>
          </p:nvPr>
        </p:nvSpPr>
        <p:spPr>
          <a:xfrm rot="5400000">
            <a:off x="7632743" y="1634904"/>
            <a:ext cx="855972" cy="4797608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4"/>
            </p:custDataLst>
          </p:nvPr>
        </p:nvSpPr>
        <p:spPr>
          <a:xfrm>
            <a:off x="5378373" y="2296315"/>
            <a:ext cx="5629275" cy="51639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Increasingly highlighted Sleep quality research</a:t>
            </a:r>
          </a:p>
        </p:txBody>
      </p:sp>
      <p:sp>
        <p:nvSpPr>
          <p:cNvPr id="35" name="椭圆 34"/>
          <p:cNvSpPr/>
          <p:nvPr>
            <p:custDataLst>
              <p:tags r:id="rId5"/>
            </p:custDataLst>
          </p:nvPr>
        </p:nvSpPr>
        <p:spPr>
          <a:xfrm>
            <a:off x="4498284" y="2133543"/>
            <a:ext cx="797262" cy="797260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60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36" name="椭圆 4"/>
          <p:cNvSpPr/>
          <p:nvPr>
            <p:custDataLst>
              <p:tags r:id="rId6"/>
            </p:custDataLst>
          </p:nvPr>
        </p:nvSpPr>
        <p:spPr>
          <a:xfrm>
            <a:off x="4422366" y="2057016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433D3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8" name="矩形 37"/>
          <p:cNvSpPr/>
          <p:nvPr>
            <p:custDataLst>
              <p:tags r:id="rId7"/>
            </p:custDataLst>
          </p:nvPr>
        </p:nvSpPr>
        <p:spPr>
          <a:xfrm>
            <a:off x="6148070" y="3812541"/>
            <a:ext cx="4391025" cy="4044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Fast-paced, stressful modern lifestyles</a:t>
            </a:r>
          </a:p>
        </p:txBody>
      </p:sp>
      <p:sp>
        <p:nvSpPr>
          <p:cNvPr id="40" name="椭圆 39"/>
          <p:cNvSpPr/>
          <p:nvPr>
            <p:custDataLst>
              <p:tags r:id="rId8"/>
            </p:custDataLst>
          </p:nvPr>
        </p:nvSpPr>
        <p:spPr>
          <a:xfrm>
            <a:off x="5271137" y="3633781"/>
            <a:ext cx="797262" cy="797260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60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42" name="椭圆 4"/>
          <p:cNvSpPr/>
          <p:nvPr>
            <p:custDataLst>
              <p:tags r:id="rId9"/>
            </p:custDataLst>
          </p:nvPr>
        </p:nvSpPr>
        <p:spPr>
          <a:xfrm>
            <a:off x="5195219" y="3557254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313D5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矩形 53"/>
          <p:cNvSpPr/>
          <p:nvPr>
            <p:custDataLst>
              <p:tags r:id="rId10"/>
            </p:custDataLst>
          </p:nvPr>
        </p:nvSpPr>
        <p:spPr>
          <a:xfrm>
            <a:off x="5396230" y="5175252"/>
            <a:ext cx="6362700" cy="501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ndergraduates’ academic anxiety and psychological stress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6" name="椭圆 55"/>
          <p:cNvSpPr/>
          <p:nvPr>
            <p:custDataLst>
              <p:tags r:id="rId11"/>
            </p:custDataLst>
          </p:nvPr>
        </p:nvSpPr>
        <p:spPr>
          <a:xfrm>
            <a:off x="4518967" y="5008975"/>
            <a:ext cx="797262" cy="797260"/>
          </a:xfrm>
          <a:prstGeom prst="ellipse">
            <a:avLst/>
          </a:prstGeom>
          <a:solidFill>
            <a:srgbClr val="24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360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57" name="椭圆 4"/>
          <p:cNvSpPr/>
          <p:nvPr>
            <p:custDataLst>
              <p:tags r:id="rId12"/>
            </p:custDataLst>
          </p:nvPr>
        </p:nvSpPr>
        <p:spPr>
          <a:xfrm>
            <a:off x="4443049" y="4932448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313D5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873" y="2057016"/>
            <a:ext cx="3822700" cy="3800475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785812" y="492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 Introduction and Review</a:t>
            </a:r>
            <a:endParaRPr lang="zh-CN" altLang="en-US" dirty="0"/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>
          <a:xfrm>
            <a:off x="658813" y="1310640"/>
            <a:ext cx="21831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1.1 Background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71500" y="1708150"/>
            <a:ext cx="6730899" cy="4259707"/>
            <a:chOff x="-591708" y="1801829"/>
            <a:chExt cx="7598934" cy="4359300"/>
          </a:xfrm>
        </p:grpSpPr>
        <p:sp>
          <p:nvSpPr>
            <p:cNvPr id="12" name="Line 10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6164263" y="34321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/>
            </a:p>
          </p:txBody>
        </p:sp>
        <p:sp>
          <p:nvSpPr>
            <p:cNvPr id="13" name="Line 11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6164263" y="34321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40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597400" y="1873250"/>
              <a:ext cx="2409826" cy="4201320"/>
              <a:chOff x="4597400" y="1873250"/>
              <a:chExt cx="2409826" cy="4201320"/>
            </a:xfrm>
          </p:grpSpPr>
          <p:sp>
            <p:nvSpPr>
              <p:cNvPr id="22" name="任意多边形 21"/>
              <p:cNvSpPr/>
              <p:nvPr>
                <p:custDataLst>
                  <p:tags r:id="rId14"/>
                </p:custDataLst>
              </p:nvPr>
            </p:nvSpPr>
            <p:spPr>
              <a:xfrm>
                <a:off x="5514975" y="5434013"/>
                <a:ext cx="1158876" cy="640557"/>
              </a:xfrm>
              <a:custGeom>
                <a:avLst/>
                <a:gdLst>
                  <a:gd name="connsiteX0" fmla="*/ 373064 w 1158876"/>
                  <a:gd name="connsiteY0" fmla="*/ 473869 h 640557"/>
                  <a:gd name="connsiteX1" fmla="*/ 785813 w 1158876"/>
                  <a:gd name="connsiteY1" fmla="*/ 473869 h 640557"/>
                  <a:gd name="connsiteX2" fmla="*/ 869157 w 1158876"/>
                  <a:gd name="connsiteY2" fmla="*/ 557213 h 640557"/>
                  <a:gd name="connsiteX3" fmla="*/ 869156 w 1158876"/>
                  <a:gd name="connsiteY3" fmla="*/ 557213 h 640557"/>
                  <a:gd name="connsiteX4" fmla="*/ 785812 w 1158876"/>
                  <a:gd name="connsiteY4" fmla="*/ 640557 h 640557"/>
                  <a:gd name="connsiteX5" fmla="*/ 373064 w 1158876"/>
                  <a:gd name="connsiteY5" fmla="*/ 640556 h 640557"/>
                  <a:gd name="connsiteX6" fmla="*/ 296270 w 1158876"/>
                  <a:gd name="connsiteY6" fmla="*/ 589654 h 640557"/>
                  <a:gd name="connsiteX7" fmla="*/ 289720 w 1158876"/>
                  <a:gd name="connsiteY7" fmla="*/ 557213 h 640557"/>
                  <a:gd name="connsiteX8" fmla="*/ 296270 w 1158876"/>
                  <a:gd name="connsiteY8" fmla="*/ 524772 h 640557"/>
                  <a:gd name="connsiteX9" fmla="*/ 373064 w 1158876"/>
                  <a:gd name="connsiteY9" fmla="*/ 473869 h 640557"/>
                  <a:gd name="connsiteX10" fmla="*/ 156369 w 1158876"/>
                  <a:gd name="connsiteY10" fmla="*/ 235744 h 640557"/>
                  <a:gd name="connsiteX11" fmla="*/ 1002508 w 1158876"/>
                  <a:gd name="connsiteY11" fmla="*/ 235744 h 640557"/>
                  <a:gd name="connsiteX12" fmla="*/ 1085852 w 1158876"/>
                  <a:gd name="connsiteY12" fmla="*/ 319088 h 640557"/>
                  <a:gd name="connsiteX13" fmla="*/ 1085851 w 1158876"/>
                  <a:gd name="connsiteY13" fmla="*/ 319088 h 640557"/>
                  <a:gd name="connsiteX14" fmla="*/ 1002507 w 1158876"/>
                  <a:gd name="connsiteY14" fmla="*/ 402432 h 640557"/>
                  <a:gd name="connsiteX15" fmla="*/ 156369 w 1158876"/>
                  <a:gd name="connsiteY15" fmla="*/ 402431 h 640557"/>
                  <a:gd name="connsiteX16" fmla="*/ 79574 w 1158876"/>
                  <a:gd name="connsiteY16" fmla="*/ 351528 h 640557"/>
                  <a:gd name="connsiteX17" fmla="*/ 73025 w 1158876"/>
                  <a:gd name="connsiteY17" fmla="*/ 319087 h 640557"/>
                  <a:gd name="connsiteX18" fmla="*/ 79574 w 1158876"/>
                  <a:gd name="connsiteY18" fmla="*/ 286646 h 640557"/>
                  <a:gd name="connsiteX19" fmla="*/ 156369 w 1158876"/>
                  <a:gd name="connsiteY19" fmla="*/ 235744 h 640557"/>
                  <a:gd name="connsiteX20" fmla="*/ 83344 w 1158876"/>
                  <a:gd name="connsiteY20" fmla="*/ 0 h 640557"/>
                  <a:gd name="connsiteX21" fmla="*/ 1075532 w 1158876"/>
                  <a:gd name="connsiteY21" fmla="*/ 0 h 640557"/>
                  <a:gd name="connsiteX22" fmla="*/ 1158876 w 1158876"/>
                  <a:gd name="connsiteY22" fmla="*/ 83344 h 640557"/>
                  <a:gd name="connsiteX23" fmla="*/ 1158875 w 1158876"/>
                  <a:gd name="connsiteY23" fmla="*/ 83344 h 640557"/>
                  <a:gd name="connsiteX24" fmla="*/ 1075531 w 1158876"/>
                  <a:gd name="connsiteY24" fmla="*/ 166688 h 640557"/>
                  <a:gd name="connsiteX25" fmla="*/ 83344 w 1158876"/>
                  <a:gd name="connsiteY25" fmla="*/ 166687 h 640557"/>
                  <a:gd name="connsiteX26" fmla="*/ 6549 w 1158876"/>
                  <a:gd name="connsiteY26" fmla="*/ 115784 h 640557"/>
                  <a:gd name="connsiteX27" fmla="*/ 0 w 1158876"/>
                  <a:gd name="connsiteY27" fmla="*/ 83343 h 640557"/>
                  <a:gd name="connsiteX28" fmla="*/ 6549 w 1158876"/>
                  <a:gd name="connsiteY28" fmla="*/ 50902 h 640557"/>
                  <a:gd name="connsiteX29" fmla="*/ 83344 w 1158876"/>
                  <a:gd name="connsiteY29" fmla="*/ 0 h 640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58876" h="640557">
                    <a:moveTo>
                      <a:pt x="373064" y="473869"/>
                    </a:moveTo>
                    <a:lnTo>
                      <a:pt x="785813" y="473869"/>
                    </a:lnTo>
                    <a:cubicBezTo>
                      <a:pt x="831843" y="473869"/>
                      <a:pt x="869157" y="511183"/>
                      <a:pt x="869157" y="557213"/>
                    </a:cubicBezTo>
                    <a:lnTo>
                      <a:pt x="869156" y="557213"/>
                    </a:lnTo>
                    <a:cubicBezTo>
                      <a:pt x="869156" y="603243"/>
                      <a:pt x="831842" y="640557"/>
                      <a:pt x="785812" y="640557"/>
                    </a:cubicBezTo>
                    <a:lnTo>
                      <a:pt x="373064" y="640556"/>
                    </a:lnTo>
                    <a:cubicBezTo>
                      <a:pt x="338542" y="640556"/>
                      <a:pt x="308922" y="619567"/>
                      <a:pt x="296270" y="589654"/>
                    </a:cubicBezTo>
                    <a:lnTo>
                      <a:pt x="289720" y="557213"/>
                    </a:lnTo>
                    <a:lnTo>
                      <a:pt x="296270" y="524772"/>
                    </a:lnTo>
                    <a:cubicBezTo>
                      <a:pt x="308922" y="494858"/>
                      <a:pt x="338542" y="473869"/>
                      <a:pt x="373064" y="473869"/>
                    </a:cubicBezTo>
                    <a:close/>
                    <a:moveTo>
                      <a:pt x="156369" y="235744"/>
                    </a:moveTo>
                    <a:lnTo>
                      <a:pt x="1002508" y="235744"/>
                    </a:lnTo>
                    <a:cubicBezTo>
                      <a:pt x="1048538" y="235744"/>
                      <a:pt x="1085852" y="273058"/>
                      <a:pt x="1085852" y="319088"/>
                    </a:cubicBezTo>
                    <a:lnTo>
                      <a:pt x="1085851" y="319088"/>
                    </a:lnTo>
                    <a:cubicBezTo>
                      <a:pt x="1085851" y="365118"/>
                      <a:pt x="1048537" y="402432"/>
                      <a:pt x="1002507" y="402432"/>
                    </a:cubicBezTo>
                    <a:lnTo>
                      <a:pt x="156369" y="402431"/>
                    </a:lnTo>
                    <a:cubicBezTo>
                      <a:pt x="121846" y="402431"/>
                      <a:pt x="92227" y="381442"/>
                      <a:pt x="79574" y="351528"/>
                    </a:cubicBezTo>
                    <a:lnTo>
                      <a:pt x="73025" y="319087"/>
                    </a:lnTo>
                    <a:lnTo>
                      <a:pt x="79574" y="286646"/>
                    </a:lnTo>
                    <a:cubicBezTo>
                      <a:pt x="92227" y="256733"/>
                      <a:pt x="121846" y="235744"/>
                      <a:pt x="156369" y="235744"/>
                    </a:cubicBezTo>
                    <a:close/>
                    <a:moveTo>
                      <a:pt x="83344" y="0"/>
                    </a:moveTo>
                    <a:lnTo>
                      <a:pt x="1075532" y="0"/>
                    </a:lnTo>
                    <a:cubicBezTo>
                      <a:pt x="1121562" y="0"/>
                      <a:pt x="1158876" y="37314"/>
                      <a:pt x="1158876" y="83344"/>
                    </a:cubicBezTo>
                    <a:lnTo>
                      <a:pt x="1158875" y="83344"/>
                    </a:lnTo>
                    <a:cubicBezTo>
                      <a:pt x="1158875" y="129374"/>
                      <a:pt x="1121561" y="166688"/>
                      <a:pt x="1075531" y="166688"/>
                    </a:cubicBezTo>
                    <a:lnTo>
                      <a:pt x="83344" y="166687"/>
                    </a:lnTo>
                    <a:cubicBezTo>
                      <a:pt x="48821" y="166687"/>
                      <a:pt x="19202" y="145698"/>
                      <a:pt x="6549" y="115784"/>
                    </a:cubicBezTo>
                    <a:lnTo>
                      <a:pt x="0" y="83343"/>
                    </a:lnTo>
                    <a:lnTo>
                      <a:pt x="6549" y="50902"/>
                    </a:lnTo>
                    <a:cubicBezTo>
                      <a:pt x="19202" y="20989"/>
                      <a:pt x="48821" y="0"/>
                      <a:pt x="83344" y="0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4" name="Freeform 12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211763" y="2809875"/>
                <a:ext cx="1795463" cy="2292350"/>
              </a:xfrm>
              <a:custGeom>
                <a:avLst/>
                <a:gdLst>
                  <a:gd name="T0" fmla="*/ 506 w 550"/>
                  <a:gd name="T1" fmla="*/ 221 h 703"/>
                  <a:gd name="T2" fmla="*/ 503 w 550"/>
                  <a:gd name="T3" fmla="*/ 133 h 703"/>
                  <a:gd name="T4" fmla="*/ 436 w 550"/>
                  <a:gd name="T5" fmla="*/ 124 h 703"/>
                  <a:gd name="T6" fmla="*/ 375 w 550"/>
                  <a:gd name="T7" fmla="*/ 191 h 703"/>
                  <a:gd name="T8" fmla="*/ 347 w 550"/>
                  <a:gd name="T9" fmla="*/ 230 h 703"/>
                  <a:gd name="T10" fmla="*/ 365 w 550"/>
                  <a:gd name="T11" fmla="*/ 173 h 703"/>
                  <a:gd name="T12" fmla="*/ 265 w 550"/>
                  <a:gd name="T13" fmla="*/ 167 h 703"/>
                  <a:gd name="T14" fmla="*/ 259 w 550"/>
                  <a:gd name="T15" fmla="*/ 230 h 703"/>
                  <a:gd name="T16" fmla="*/ 265 w 550"/>
                  <a:gd name="T17" fmla="*/ 73 h 703"/>
                  <a:gd name="T18" fmla="*/ 219 w 550"/>
                  <a:gd name="T19" fmla="*/ 133 h 703"/>
                  <a:gd name="T20" fmla="*/ 170 w 550"/>
                  <a:gd name="T21" fmla="*/ 121 h 703"/>
                  <a:gd name="T22" fmla="*/ 127 w 550"/>
                  <a:gd name="T23" fmla="*/ 216 h 703"/>
                  <a:gd name="T24" fmla="*/ 94 w 550"/>
                  <a:gd name="T25" fmla="*/ 236 h 703"/>
                  <a:gd name="T26" fmla="*/ 97 w 550"/>
                  <a:gd name="T27" fmla="*/ 145 h 703"/>
                  <a:gd name="T28" fmla="*/ 69 w 550"/>
                  <a:gd name="T29" fmla="*/ 121 h 703"/>
                  <a:gd name="T30" fmla="*/ 8 w 550"/>
                  <a:gd name="T31" fmla="*/ 209 h 703"/>
                  <a:gd name="T32" fmla="*/ 17 w 550"/>
                  <a:gd name="T33" fmla="*/ 233 h 703"/>
                  <a:gd name="T34" fmla="*/ 149 w 550"/>
                  <a:gd name="T35" fmla="*/ 458 h 703"/>
                  <a:gd name="T36" fmla="*/ 219 w 550"/>
                  <a:gd name="T37" fmla="*/ 703 h 703"/>
                  <a:gd name="T38" fmla="*/ 164 w 550"/>
                  <a:gd name="T39" fmla="*/ 452 h 703"/>
                  <a:gd name="T40" fmla="*/ 57 w 550"/>
                  <a:gd name="T41" fmla="*/ 206 h 703"/>
                  <a:gd name="T42" fmla="*/ 94 w 550"/>
                  <a:gd name="T43" fmla="*/ 261 h 703"/>
                  <a:gd name="T44" fmla="*/ 146 w 550"/>
                  <a:gd name="T45" fmla="*/ 248 h 703"/>
                  <a:gd name="T46" fmla="*/ 225 w 550"/>
                  <a:gd name="T47" fmla="*/ 230 h 703"/>
                  <a:gd name="T48" fmla="*/ 274 w 550"/>
                  <a:gd name="T49" fmla="*/ 251 h 703"/>
                  <a:gd name="T50" fmla="*/ 347 w 550"/>
                  <a:gd name="T51" fmla="*/ 255 h 703"/>
                  <a:gd name="T52" fmla="*/ 445 w 550"/>
                  <a:gd name="T53" fmla="*/ 248 h 703"/>
                  <a:gd name="T54" fmla="*/ 512 w 550"/>
                  <a:gd name="T55" fmla="*/ 245 h 703"/>
                  <a:gd name="T56" fmla="*/ 321 w 550"/>
                  <a:gd name="T57" fmla="*/ 703 h 703"/>
                  <a:gd name="T58" fmla="*/ 512 w 550"/>
                  <a:gd name="T59" fmla="*/ 276 h 703"/>
                  <a:gd name="T60" fmla="*/ 540 w 550"/>
                  <a:gd name="T61" fmla="*/ 241 h 703"/>
                  <a:gd name="T62" fmla="*/ 527 w 550"/>
                  <a:gd name="T63" fmla="*/ 218 h 703"/>
                  <a:gd name="T64" fmla="*/ 187 w 550"/>
                  <a:gd name="T65" fmla="*/ 233 h 703"/>
                  <a:gd name="T66" fmla="*/ 152 w 550"/>
                  <a:gd name="T67" fmla="*/ 215 h 703"/>
                  <a:gd name="T68" fmla="*/ 179 w 550"/>
                  <a:gd name="T69" fmla="*/ 145 h 703"/>
                  <a:gd name="T70" fmla="*/ 213 w 550"/>
                  <a:gd name="T71" fmla="*/ 191 h 703"/>
                  <a:gd name="T72" fmla="*/ 291 w 550"/>
                  <a:gd name="T73" fmla="*/ 169 h 703"/>
                  <a:gd name="T74" fmla="*/ 333 w 550"/>
                  <a:gd name="T75" fmla="*/ 149 h 703"/>
                  <a:gd name="T76" fmla="*/ 298 w 550"/>
                  <a:gd name="T77" fmla="*/ 212 h 703"/>
                  <a:gd name="T78" fmla="*/ 443 w 550"/>
                  <a:gd name="T79" fmla="*/ 222 h 703"/>
                  <a:gd name="T80" fmla="*/ 404 w 550"/>
                  <a:gd name="T81" fmla="*/ 173 h 703"/>
                  <a:gd name="T82" fmla="*/ 458 w 550"/>
                  <a:gd name="T83" fmla="*/ 165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50" h="703">
                    <a:moveTo>
                      <a:pt x="527" y="218"/>
                    </a:moveTo>
                    <a:cubicBezTo>
                      <a:pt x="522" y="221"/>
                      <a:pt x="514" y="224"/>
                      <a:pt x="506" y="221"/>
                    </a:cubicBezTo>
                    <a:cubicBezTo>
                      <a:pt x="500" y="219"/>
                      <a:pt x="490" y="210"/>
                      <a:pt x="488" y="193"/>
                    </a:cubicBezTo>
                    <a:cubicBezTo>
                      <a:pt x="483" y="168"/>
                      <a:pt x="506" y="145"/>
                      <a:pt x="503" y="133"/>
                    </a:cubicBezTo>
                    <a:cubicBezTo>
                      <a:pt x="500" y="118"/>
                      <a:pt x="478" y="106"/>
                      <a:pt x="469" y="139"/>
                    </a:cubicBezTo>
                    <a:cubicBezTo>
                      <a:pt x="463" y="130"/>
                      <a:pt x="448" y="124"/>
                      <a:pt x="436" y="124"/>
                    </a:cubicBezTo>
                    <a:cubicBezTo>
                      <a:pt x="408" y="124"/>
                      <a:pt x="390" y="139"/>
                      <a:pt x="381" y="164"/>
                    </a:cubicBezTo>
                    <a:cubicBezTo>
                      <a:pt x="378" y="170"/>
                      <a:pt x="375" y="182"/>
                      <a:pt x="375" y="191"/>
                    </a:cubicBezTo>
                    <a:cubicBezTo>
                      <a:pt x="375" y="200"/>
                      <a:pt x="378" y="211"/>
                      <a:pt x="383" y="219"/>
                    </a:cubicBezTo>
                    <a:cubicBezTo>
                      <a:pt x="371" y="227"/>
                      <a:pt x="362" y="230"/>
                      <a:pt x="347" y="230"/>
                    </a:cubicBezTo>
                    <a:cubicBezTo>
                      <a:pt x="341" y="230"/>
                      <a:pt x="332" y="227"/>
                      <a:pt x="323" y="224"/>
                    </a:cubicBezTo>
                    <a:cubicBezTo>
                      <a:pt x="342" y="216"/>
                      <a:pt x="359" y="204"/>
                      <a:pt x="365" y="173"/>
                    </a:cubicBezTo>
                    <a:cubicBezTo>
                      <a:pt x="371" y="141"/>
                      <a:pt x="350" y="114"/>
                      <a:pt x="310" y="120"/>
                    </a:cubicBezTo>
                    <a:cubicBezTo>
                      <a:pt x="293" y="122"/>
                      <a:pt x="271" y="138"/>
                      <a:pt x="265" y="167"/>
                    </a:cubicBezTo>
                    <a:cubicBezTo>
                      <a:pt x="265" y="167"/>
                      <a:pt x="258" y="198"/>
                      <a:pt x="274" y="224"/>
                    </a:cubicBezTo>
                    <a:cubicBezTo>
                      <a:pt x="270" y="227"/>
                      <a:pt x="265" y="230"/>
                      <a:pt x="259" y="230"/>
                    </a:cubicBezTo>
                    <a:cubicBezTo>
                      <a:pt x="236" y="231"/>
                      <a:pt x="243" y="170"/>
                      <a:pt x="243" y="157"/>
                    </a:cubicBezTo>
                    <a:cubicBezTo>
                      <a:pt x="246" y="127"/>
                      <a:pt x="259" y="100"/>
                      <a:pt x="265" y="73"/>
                    </a:cubicBezTo>
                    <a:cubicBezTo>
                      <a:pt x="286" y="0"/>
                      <a:pt x="246" y="3"/>
                      <a:pt x="237" y="36"/>
                    </a:cubicBezTo>
                    <a:cubicBezTo>
                      <a:pt x="231" y="60"/>
                      <a:pt x="222" y="97"/>
                      <a:pt x="219" y="133"/>
                    </a:cubicBezTo>
                    <a:cubicBezTo>
                      <a:pt x="213" y="127"/>
                      <a:pt x="204" y="124"/>
                      <a:pt x="197" y="121"/>
                    </a:cubicBezTo>
                    <a:cubicBezTo>
                      <a:pt x="188" y="118"/>
                      <a:pt x="179" y="118"/>
                      <a:pt x="170" y="121"/>
                    </a:cubicBezTo>
                    <a:cubicBezTo>
                      <a:pt x="152" y="127"/>
                      <a:pt x="133" y="145"/>
                      <a:pt x="127" y="182"/>
                    </a:cubicBezTo>
                    <a:cubicBezTo>
                      <a:pt x="124" y="194"/>
                      <a:pt x="124" y="207"/>
                      <a:pt x="127" y="216"/>
                    </a:cubicBezTo>
                    <a:cubicBezTo>
                      <a:pt x="125" y="217"/>
                      <a:pt x="122" y="220"/>
                      <a:pt x="119" y="223"/>
                    </a:cubicBezTo>
                    <a:cubicBezTo>
                      <a:pt x="111" y="230"/>
                      <a:pt x="101" y="237"/>
                      <a:pt x="94" y="236"/>
                    </a:cubicBezTo>
                    <a:cubicBezTo>
                      <a:pt x="78" y="234"/>
                      <a:pt x="81" y="194"/>
                      <a:pt x="85" y="173"/>
                    </a:cubicBezTo>
                    <a:cubicBezTo>
                      <a:pt x="91" y="160"/>
                      <a:pt x="94" y="151"/>
                      <a:pt x="97" y="145"/>
                    </a:cubicBezTo>
                    <a:cubicBezTo>
                      <a:pt x="100" y="136"/>
                      <a:pt x="100" y="127"/>
                      <a:pt x="97" y="124"/>
                    </a:cubicBezTo>
                    <a:cubicBezTo>
                      <a:pt x="85" y="100"/>
                      <a:pt x="69" y="121"/>
                      <a:pt x="69" y="121"/>
                    </a:cubicBezTo>
                    <a:cubicBezTo>
                      <a:pt x="66" y="127"/>
                      <a:pt x="60" y="142"/>
                      <a:pt x="57" y="164"/>
                    </a:cubicBezTo>
                    <a:cubicBezTo>
                      <a:pt x="48" y="179"/>
                      <a:pt x="36" y="188"/>
                      <a:pt x="8" y="209"/>
                    </a:cubicBezTo>
                    <a:cubicBezTo>
                      <a:pt x="2" y="215"/>
                      <a:pt x="0" y="221"/>
                      <a:pt x="4" y="228"/>
                    </a:cubicBezTo>
                    <a:cubicBezTo>
                      <a:pt x="8" y="234"/>
                      <a:pt x="11" y="233"/>
                      <a:pt x="17" y="233"/>
                    </a:cubicBezTo>
                    <a:cubicBezTo>
                      <a:pt x="23" y="242"/>
                      <a:pt x="30" y="255"/>
                      <a:pt x="39" y="264"/>
                    </a:cubicBezTo>
                    <a:cubicBezTo>
                      <a:pt x="78" y="324"/>
                      <a:pt x="118" y="391"/>
                      <a:pt x="149" y="458"/>
                    </a:cubicBezTo>
                    <a:cubicBezTo>
                      <a:pt x="182" y="531"/>
                      <a:pt x="207" y="600"/>
                      <a:pt x="216" y="673"/>
                    </a:cubicBezTo>
                    <a:cubicBezTo>
                      <a:pt x="217" y="686"/>
                      <a:pt x="218" y="694"/>
                      <a:pt x="219" y="703"/>
                    </a:cubicBezTo>
                    <a:cubicBezTo>
                      <a:pt x="237" y="703"/>
                      <a:pt x="237" y="703"/>
                      <a:pt x="237" y="703"/>
                    </a:cubicBezTo>
                    <a:cubicBezTo>
                      <a:pt x="231" y="618"/>
                      <a:pt x="204" y="534"/>
                      <a:pt x="164" y="452"/>
                    </a:cubicBezTo>
                    <a:cubicBezTo>
                      <a:pt x="127" y="373"/>
                      <a:pt x="78" y="294"/>
                      <a:pt x="33" y="224"/>
                    </a:cubicBezTo>
                    <a:cubicBezTo>
                      <a:pt x="39" y="220"/>
                      <a:pt x="51" y="212"/>
                      <a:pt x="57" y="206"/>
                    </a:cubicBezTo>
                    <a:cubicBezTo>
                      <a:pt x="57" y="209"/>
                      <a:pt x="57" y="215"/>
                      <a:pt x="57" y="218"/>
                    </a:cubicBezTo>
                    <a:cubicBezTo>
                      <a:pt x="60" y="255"/>
                      <a:pt x="79" y="259"/>
                      <a:pt x="94" y="261"/>
                    </a:cubicBezTo>
                    <a:cubicBezTo>
                      <a:pt x="108" y="261"/>
                      <a:pt x="122" y="252"/>
                      <a:pt x="136" y="239"/>
                    </a:cubicBezTo>
                    <a:cubicBezTo>
                      <a:pt x="139" y="242"/>
                      <a:pt x="142" y="246"/>
                      <a:pt x="146" y="248"/>
                    </a:cubicBezTo>
                    <a:cubicBezTo>
                      <a:pt x="158" y="259"/>
                      <a:pt x="179" y="261"/>
                      <a:pt x="192" y="258"/>
                    </a:cubicBezTo>
                    <a:cubicBezTo>
                      <a:pt x="205" y="255"/>
                      <a:pt x="216" y="245"/>
                      <a:pt x="225" y="230"/>
                    </a:cubicBezTo>
                    <a:cubicBezTo>
                      <a:pt x="225" y="236"/>
                      <a:pt x="228" y="242"/>
                      <a:pt x="231" y="245"/>
                    </a:cubicBezTo>
                    <a:cubicBezTo>
                      <a:pt x="240" y="255"/>
                      <a:pt x="259" y="258"/>
                      <a:pt x="274" y="251"/>
                    </a:cubicBezTo>
                    <a:cubicBezTo>
                      <a:pt x="280" y="248"/>
                      <a:pt x="289" y="245"/>
                      <a:pt x="295" y="242"/>
                    </a:cubicBezTo>
                    <a:cubicBezTo>
                      <a:pt x="310" y="248"/>
                      <a:pt x="329" y="255"/>
                      <a:pt x="347" y="255"/>
                    </a:cubicBezTo>
                    <a:cubicBezTo>
                      <a:pt x="368" y="255"/>
                      <a:pt x="387" y="251"/>
                      <a:pt x="402" y="236"/>
                    </a:cubicBezTo>
                    <a:cubicBezTo>
                      <a:pt x="411" y="245"/>
                      <a:pt x="425" y="250"/>
                      <a:pt x="445" y="248"/>
                    </a:cubicBezTo>
                    <a:cubicBezTo>
                      <a:pt x="460" y="246"/>
                      <a:pt x="469" y="239"/>
                      <a:pt x="475" y="227"/>
                    </a:cubicBezTo>
                    <a:cubicBezTo>
                      <a:pt x="481" y="241"/>
                      <a:pt x="498" y="247"/>
                      <a:pt x="512" y="245"/>
                    </a:cubicBezTo>
                    <a:cubicBezTo>
                      <a:pt x="417" y="388"/>
                      <a:pt x="317" y="540"/>
                      <a:pt x="304" y="703"/>
                    </a:cubicBezTo>
                    <a:cubicBezTo>
                      <a:pt x="321" y="703"/>
                      <a:pt x="321" y="703"/>
                      <a:pt x="321" y="703"/>
                    </a:cubicBezTo>
                    <a:cubicBezTo>
                      <a:pt x="321" y="696"/>
                      <a:pt x="321" y="692"/>
                      <a:pt x="323" y="682"/>
                    </a:cubicBezTo>
                    <a:cubicBezTo>
                      <a:pt x="341" y="540"/>
                      <a:pt x="426" y="403"/>
                      <a:pt x="512" y="276"/>
                    </a:cubicBezTo>
                    <a:cubicBezTo>
                      <a:pt x="518" y="267"/>
                      <a:pt x="527" y="255"/>
                      <a:pt x="533" y="243"/>
                    </a:cubicBezTo>
                    <a:cubicBezTo>
                      <a:pt x="540" y="241"/>
                      <a:pt x="540" y="241"/>
                      <a:pt x="540" y="241"/>
                    </a:cubicBezTo>
                    <a:cubicBezTo>
                      <a:pt x="547" y="238"/>
                      <a:pt x="550" y="231"/>
                      <a:pt x="545" y="221"/>
                    </a:cubicBezTo>
                    <a:cubicBezTo>
                      <a:pt x="539" y="215"/>
                      <a:pt x="533" y="215"/>
                      <a:pt x="527" y="218"/>
                    </a:cubicBezTo>
                    <a:close/>
                    <a:moveTo>
                      <a:pt x="213" y="191"/>
                    </a:moveTo>
                    <a:cubicBezTo>
                      <a:pt x="207" y="218"/>
                      <a:pt x="200" y="229"/>
                      <a:pt x="187" y="233"/>
                    </a:cubicBezTo>
                    <a:cubicBezTo>
                      <a:pt x="178" y="236"/>
                      <a:pt x="168" y="233"/>
                      <a:pt x="164" y="230"/>
                    </a:cubicBezTo>
                    <a:cubicBezTo>
                      <a:pt x="158" y="227"/>
                      <a:pt x="152" y="215"/>
                      <a:pt x="152" y="215"/>
                    </a:cubicBezTo>
                    <a:cubicBezTo>
                      <a:pt x="149" y="206"/>
                      <a:pt x="149" y="197"/>
                      <a:pt x="152" y="188"/>
                    </a:cubicBezTo>
                    <a:cubicBezTo>
                      <a:pt x="158" y="164"/>
                      <a:pt x="167" y="148"/>
                      <a:pt x="179" y="145"/>
                    </a:cubicBezTo>
                    <a:cubicBezTo>
                      <a:pt x="187" y="144"/>
                      <a:pt x="198" y="147"/>
                      <a:pt x="204" y="151"/>
                    </a:cubicBezTo>
                    <a:cubicBezTo>
                      <a:pt x="214" y="159"/>
                      <a:pt x="216" y="173"/>
                      <a:pt x="213" y="191"/>
                    </a:cubicBezTo>
                    <a:close/>
                    <a:moveTo>
                      <a:pt x="298" y="212"/>
                    </a:moveTo>
                    <a:cubicBezTo>
                      <a:pt x="295" y="206"/>
                      <a:pt x="287" y="184"/>
                      <a:pt x="291" y="169"/>
                    </a:cubicBezTo>
                    <a:cubicBezTo>
                      <a:pt x="295" y="154"/>
                      <a:pt x="307" y="146"/>
                      <a:pt x="313" y="145"/>
                    </a:cubicBezTo>
                    <a:cubicBezTo>
                      <a:pt x="324" y="144"/>
                      <a:pt x="330" y="146"/>
                      <a:pt x="333" y="149"/>
                    </a:cubicBezTo>
                    <a:cubicBezTo>
                      <a:pt x="338" y="152"/>
                      <a:pt x="340" y="159"/>
                      <a:pt x="339" y="167"/>
                    </a:cubicBezTo>
                    <a:cubicBezTo>
                      <a:pt x="337" y="178"/>
                      <a:pt x="321" y="203"/>
                      <a:pt x="298" y="212"/>
                    </a:cubicBezTo>
                    <a:close/>
                    <a:moveTo>
                      <a:pt x="461" y="193"/>
                    </a:moveTo>
                    <a:cubicBezTo>
                      <a:pt x="461" y="202"/>
                      <a:pt x="455" y="221"/>
                      <a:pt x="443" y="222"/>
                    </a:cubicBezTo>
                    <a:cubicBezTo>
                      <a:pt x="421" y="224"/>
                      <a:pt x="411" y="215"/>
                      <a:pt x="405" y="206"/>
                    </a:cubicBezTo>
                    <a:cubicBezTo>
                      <a:pt x="399" y="197"/>
                      <a:pt x="401" y="182"/>
                      <a:pt x="404" y="173"/>
                    </a:cubicBezTo>
                    <a:cubicBezTo>
                      <a:pt x="410" y="157"/>
                      <a:pt x="420" y="148"/>
                      <a:pt x="436" y="148"/>
                    </a:cubicBezTo>
                    <a:cubicBezTo>
                      <a:pt x="445" y="148"/>
                      <a:pt x="454" y="154"/>
                      <a:pt x="458" y="165"/>
                    </a:cubicBezTo>
                    <a:cubicBezTo>
                      <a:pt x="461" y="173"/>
                      <a:pt x="460" y="188"/>
                      <a:pt x="461" y="193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 dirty="0"/>
              </a:p>
            </p:txBody>
          </p:sp>
          <p:sp>
            <p:nvSpPr>
              <p:cNvPr id="15" name="Freeform 13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4597400" y="1873250"/>
                <a:ext cx="1390650" cy="1624013"/>
              </a:xfrm>
              <a:custGeom>
                <a:avLst/>
                <a:gdLst>
                  <a:gd name="T0" fmla="*/ 70 w 426"/>
                  <a:gd name="T1" fmla="*/ 498 h 498"/>
                  <a:gd name="T2" fmla="*/ 67 w 426"/>
                  <a:gd name="T3" fmla="*/ 444 h 498"/>
                  <a:gd name="T4" fmla="*/ 183 w 426"/>
                  <a:gd name="T5" fmla="*/ 178 h 498"/>
                  <a:gd name="T6" fmla="*/ 426 w 426"/>
                  <a:gd name="T7" fmla="*/ 70 h 498"/>
                  <a:gd name="T8" fmla="*/ 426 w 426"/>
                  <a:gd name="T9" fmla="*/ 0 h 498"/>
                  <a:gd name="T10" fmla="*/ 134 w 426"/>
                  <a:gd name="T11" fmla="*/ 129 h 498"/>
                  <a:gd name="T12" fmla="*/ 0 w 426"/>
                  <a:gd name="T13" fmla="*/ 444 h 498"/>
                  <a:gd name="T14" fmla="*/ 2 w 426"/>
                  <a:gd name="T15" fmla="*/ 498 h 498"/>
                  <a:gd name="T16" fmla="*/ 70 w 426"/>
                  <a:gd name="T17" fmla="*/ 49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498">
                    <a:moveTo>
                      <a:pt x="70" y="498"/>
                    </a:moveTo>
                    <a:cubicBezTo>
                      <a:pt x="68" y="481"/>
                      <a:pt x="67" y="464"/>
                      <a:pt x="67" y="444"/>
                    </a:cubicBezTo>
                    <a:cubicBezTo>
                      <a:pt x="67" y="338"/>
                      <a:pt x="109" y="244"/>
                      <a:pt x="183" y="178"/>
                    </a:cubicBezTo>
                    <a:cubicBezTo>
                      <a:pt x="246" y="117"/>
                      <a:pt x="332" y="77"/>
                      <a:pt x="426" y="70"/>
                    </a:cubicBezTo>
                    <a:cubicBezTo>
                      <a:pt x="426" y="0"/>
                      <a:pt x="426" y="0"/>
                      <a:pt x="426" y="0"/>
                    </a:cubicBezTo>
                    <a:cubicBezTo>
                      <a:pt x="313" y="7"/>
                      <a:pt x="209" y="57"/>
                      <a:pt x="134" y="129"/>
                    </a:cubicBezTo>
                    <a:cubicBezTo>
                      <a:pt x="51" y="208"/>
                      <a:pt x="0" y="320"/>
                      <a:pt x="0" y="444"/>
                    </a:cubicBezTo>
                    <a:cubicBezTo>
                      <a:pt x="0" y="464"/>
                      <a:pt x="0" y="481"/>
                      <a:pt x="2" y="498"/>
                    </a:cubicBezTo>
                    <a:lnTo>
                      <a:pt x="70" y="498"/>
                    </a:ln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  <p:sp>
            <p:nvSpPr>
              <p:cNvPr id="16" name="Freeform 14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637088" y="3692525"/>
                <a:ext cx="1350963" cy="1627188"/>
              </a:xfrm>
              <a:custGeom>
                <a:avLst/>
                <a:gdLst>
                  <a:gd name="T0" fmla="*/ 250 w 414"/>
                  <a:gd name="T1" fmla="*/ 344 h 499"/>
                  <a:gd name="T2" fmla="*/ 229 w 414"/>
                  <a:gd name="T3" fmla="*/ 250 h 499"/>
                  <a:gd name="T4" fmla="*/ 143 w 414"/>
                  <a:gd name="T5" fmla="*/ 123 h 499"/>
                  <a:gd name="T6" fmla="*/ 70 w 414"/>
                  <a:gd name="T7" fmla="*/ 0 h 499"/>
                  <a:gd name="T8" fmla="*/ 0 w 414"/>
                  <a:gd name="T9" fmla="*/ 0 h 499"/>
                  <a:gd name="T10" fmla="*/ 91 w 414"/>
                  <a:gd name="T11" fmla="*/ 166 h 499"/>
                  <a:gd name="T12" fmla="*/ 165 w 414"/>
                  <a:gd name="T13" fmla="*/ 275 h 499"/>
                  <a:gd name="T14" fmla="*/ 183 w 414"/>
                  <a:gd name="T15" fmla="*/ 351 h 499"/>
                  <a:gd name="T16" fmla="*/ 250 w 414"/>
                  <a:gd name="T17" fmla="*/ 487 h 499"/>
                  <a:gd name="T18" fmla="*/ 278 w 414"/>
                  <a:gd name="T19" fmla="*/ 499 h 499"/>
                  <a:gd name="T20" fmla="*/ 414 w 414"/>
                  <a:gd name="T21" fmla="*/ 499 h 499"/>
                  <a:gd name="T22" fmla="*/ 414 w 414"/>
                  <a:gd name="T23" fmla="*/ 438 h 499"/>
                  <a:gd name="T24" fmla="*/ 294 w 414"/>
                  <a:gd name="T25" fmla="*/ 438 h 499"/>
                  <a:gd name="T26" fmla="*/ 250 w 414"/>
                  <a:gd name="T27" fmla="*/ 3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2" h="499">
                    <a:moveTo>
                      <a:pt x="250" y="344"/>
                    </a:moveTo>
                    <a:cubicBezTo>
                      <a:pt x="250" y="320"/>
                      <a:pt x="247" y="293"/>
                      <a:pt x="229" y="250"/>
                    </a:cubicBezTo>
                    <a:cubicBezTo>
                      <a:pt x="204" y="196"/>
                      <a:pt x="174" y="156"/>
                      <a:pt x="143" y="123"/>
                    </a:cubicBezTo>
                    <a:cubicBezTo>
                      <a:pt x="116" y="88"/>
                      <a:pt x="88" y="54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76"/>
                      <a:pt x="55" y="121"/>
                      <a:pt x="91" y="166"/>
                    </a:cubicBezTo>
                    <a:cubicBezTo>
                      <a:pt x="119" y="196"/>
                      <a:pt x="146" y="229"/>
                      <a:pt x="165" y="275"/>
                    </a:cubicBezTo>
                    <a:cubicBezTo>
                      <a:pt x="180" y="308"/>
                      <a:pt x="180" y="332"/>
                      <a:pt x="183" y="351"/>
                    </a:cubicBezTo>
                    <a:cubicBezTo>
                      <a:pt x="186" y="390"/>
                      <a:pt x="192" y="420"/>
                      <a:pt x="250" y="487"/>
                    </a:cubicBezTo>
                    <a:cubicBezTo>
                      <a:pt x="259" y="496"/>
                      <a:pt x="268" y="499"/>
                      <a:pt x="278" y="499"/>
                    </a:cubicBezTo>
                    <a:cubicBezTo>
                      <a:pt x="278" y="499"/>
                      <a:pt x="278" y="499"/>
                      <a:pt x="414" y="499"/>
                    </a:cubicBezTo>
                    <a:cubicBezTo>
                      <a:pt x="414" y="438"/>
                      <a:pt x="414" y="438"/>
                      <a:pt x="414" y="438"/>
                    </a:cubicBezTo>
                    <a:cubicBezTo>
                      <a:pt x="361" y="438"/>
                      <a:pt x="313" y="438"/>
                      <a:pt x="294" y="438"/>
                    </a:cubicBezTo>
                    <a:cubicBezTo>
                      <a:pt x="258" y="392"/>
                      <a:pt x="253" y="369"/>
                      <a:pt x="250" y="344"/>
                    </a:cubicBezTo>
                    <a:close/>
                  </a:path>
                </a:pathLst>
              </a:custGeom>
              <a:solidFill>
                <a:srgbClr val="244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400"/>
              </a:p>
            </p:txBody>
          </p:sp>
        </p:grpSp>
        <p:sp>
          <p:nvSpPr>
            <p:cNvPr id="23" name="椭圆 22"/>
            <p:cNvSpPr/>
            <p:nvPr>
              <p:custDataLst>
                <p:tags r:id="rId5"/>
              </p:custDataLst>
            </p:nvPr>
          </p:nvSpPr>
          <p:spPr>
            <a:xfrm>
              <a:off x="4805998" y="22240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13D5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>
                  <a:solidFill>
                    <a:srgbClr val="313D51"/>
                  </a:solidFill>
                  <a:latin typeface="Agency FB" panose="020B0503020202020204" pitchFamily="34" charset="0"/>
                </a:rPr>
                <a:t>1</a:t>
              </a:r>
            </a:p>
          </p:txBody>
        </p:sp>
        <p:sp>
          <p:nvSpPr>
            <p:cNvPr id="25" name="椭圆 24"/>
            <p:cNvSpPr/>
            <p:nvPr>
              <p:custDataLst>
                <p:tags r:id="rId6"/>
              </p:custDataLst>
            </p:nvPr>
          </p:nvSpPr>
          <p:spPr>
            <a:xfrm>
              <a:off x="4972686" y="4243388"/>
              <a:ext cx="474662" cy="4746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13D5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b="1">
                  <a:solidFill>
                    <a:srgbClr val="313D51"/>
                  </a:solidFill>
                  <a:latin typeface="Agency FB" panose="020B0503020202020204" pitchFamily="34" charset="0"/>
                </a:rPr>
                <a:t>2</a:t>
              </a:r>
            </a:p>
          </p:txBody>
        </p:sp>
        <p:sp>
          <p:nvSpPr>
            <p:cNvPr id="27" name="TextBox 28"/>
            <p:cNvSpPr txBox="1"/>
            <p:nvPr>
              <p:custDataLst>
                <p:tags r:id="rId7"/>
              </p:custDataLst>
            </p:nvPr>
          </p:nvSpPr>
          <p:spPr>
            <a:xfrm>
              <a:off x="-476289" y="1801829"/>
              <a:ext cx="3407384" cy="3775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defRPr sz="260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2000" b="1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Overview of Sleep Quality</a:t>
              </a:r>
            </a:p>
          </p:txBody>
        </p:sp>
        <p:sp>
          <p:nvSpPr>
            <p:cNvPr id="28" name="TextBox 29"/>
            <p:cNvSpPr txBox="1"/>
            <p:nvPr>
              <p:custDataLst>
                <p:tags r:id="rId8"/>
              </p:custDataLst>
            </p:nvPr>
          </p:nvSpPr>
          <p:spPr>
            <a:xfrm>
              <a:off x="-36181" y="2355551"/>
              <a:ext cx="4056888" cy="75577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zh-CN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Sleep quality —— a multidimensional concept influenced by various factors</a:t>
              </a:r>
            </a:p>
          </p:txBody>
        </p:sp>
        <p:sp>
          <p:nvSpPr>
            <p:cNvPr id="33" name="TextBox 28"/>
            <p:cNvSpPr txBox="1"/>
            <p:nvPr>
              <p:custDataLst>
                <p:tags r:id="rId9"/>
              </p:custDataLst>
            </p:nvPr>
          </p:nvSpPr>
          <p:spPr>
            <a:xfrm>
              <a:off x="-591708" y="4119255"/>
              <a:ext cx="3522803" cy="722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defRPr sz="260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2000" b="1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Overview of Research Methodology</a:t>
              </a:r>
            </a:p>
          </p:txBody>
        </p:sp>
        <p:sp>
          <p:nvSpPr>
            <p:cNvPr id="34" name="TextBox 29"/>
            <p:cNvSpPr txBox="1"/>
            <p:nvPr>
              <p:custDataLst>
                <p:tags r:id="rId10"/>
              </p:custDataLst>
            </p:nvPr>
          </p:nvSpPr>
          <p:spPr>
            <a:xfrm>
              <a:off x="211415" y="4971263"/>
              <a:ext cx="3276944" cy="118986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>
              <a:defPPr>
                <a:defRPr lang="zh-CN"/>
              </a:defPPr>
              <a:lvl1pPr algn="just">
                <a:defRPr>
                  <a:solidFill>
                    <a:schemeClr val="accent2"/>
                  </a:solidFill>
                  <a:latin typeface="+mn-ea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zh-CN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D</a:t>
              </a:r>
              <a:r>
                <a:rPr lang="en-US" altLang="zh-CN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ata collection, preprocessing</a:t>
              </a:r>
              <a:r>
                <a:rPr lang="en-US" altLang="zh-CN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quantification of sleep-related</a:t>
              </a:r>
              <a:r>
                <a:rPr lang="en-US" altLang="zh-CN" kern="100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kern="1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parameters</a:t>
              </a:r>
            </a:p>
          </p:txBody>
        </p:sp>
        <p:cxnSp>
          <p:nvCxnSpPr>
            <p:cNvPr id="40" name="直接连接符 39"/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5043329" y="1991252"/>
              <a:ext cx="0" cy="219136"/>
            </a:xfrm>
            <a:prstGeom prst="line">
              <a:avLst/>
            </a:prstGeom>
            <a:ln>
              <a:solidFill>
                <a:srgbClr val="433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12"/>
              </p:custDataLst>
            </p:nvPr>
          </p:nvCxnSpPr>
          <p:spPr>
            <a:xfrm flipH="1">
              <a:off x="3110548" y="1991252"/>
              <a:ext cx="1938338" cy="0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13"/>
              </p:custDataLst>
            </p:nvPr>
          </p:nvCxnSpPr>
          <p:spPr>
            <a:xfrm flipH="1">
              <a:off x="3110548" y="4480719"/>
              <a:ext cx="1862137" cy="0"/>
            </a:xfrm>
            <a:prstGeom prst="line">
              <a:avLst/>
            </a:prstGeom>
            <a:ln>
              <a:solidFill>
                <a:srgbClr val="433D3C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85812" y="492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 Introduction and Review</a:t>
            </a:r>
            <a:endParaRPr lang="zh-CN" altLang="en-US" dirty="0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58813" y="1310640"/>
            <a:ext cx="18484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1.2 Overview</a:t>
            </a:r>
            <a:endParaRPr lang="zh-CN" altLang="en-US" sz="2000" b="1" dirty="0"/>
          </a:p>
        </p:txBody>
      </p:sp>
      <p:pic>
        <p:nvPicPr>
          <p:cNvPr id="2" name="图片 1"/>
          <p:cNvPicPr/>
          <p:nvPr/>
        </p:nvPicPr>
        <p:blipFill>
          <a:blip r:embed="rId19"/>
          <a:stretch>
            <a:fillRect/>
          </a:stretch>
        </p:blipFill>
        <p:spPr>
          <a:xfrm>
            <a:off x="6399645" y="1714797"/>
            <a:ext cx="4869815" cy="4253865"/>
          </a:xfrm>
          <a:prstGeom prst="rect">
            <a:avLst/>
          </a:prstGeom>
          <a:noFill/>
          <a:ln w="38100">
            <a:solidFill>
              <a:srgbClr val="244C89"/>
            </a:solidFill>
          </a:ln>
        </p:spPr>
      </p:pic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30E56DB4-0AF1-E5DB-1E82-EEF6C51A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8876"/>
            <a:ext cx="2922587" cy="372621"/>
          </a:xfrm>
        </p:spPr>
        <p:txBody>
          <a:bodyPr/>
          <a:lstStyle/>
          <a:p>
            <a:fld id="{17B61D2E-5690-4C9D-A84F-76BBD1AD9F3C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1" name="椭圆 54"/>
          <p:cNvSpPr/>
          <p:nvPr>
            <p:custDataLst>
              <p:tags r:id="rId1"/>
            </p:custDataLst>
          </p:nvPr>
        </p:nvSpPr>
        <p:spPr>
          <a:xfrm>
            <a:off x="3723131" y="2794965"/>
            <a:ext cx="4617000" cy="2392601"/>
          </a:xfrm>
          <a:custGeom>
            <a:avLst/>
            <a:gdLst>
              <a:gd name="connsiteX0" fmla="*/ 48756 w 3477652"/>
              <a:gd name="connsiteY0" fmla="*/ 5796 h 1802173"/>
              <a:gd name="connsiteX1" fmla="*/ 3474665 w 3477652"/>
              <a:gd name="connsiteY1" fmla="*/ 47047 h 1802173"/>
              <a:gd name="connsiteX2" fmla="*/ 1727334 w 3477652"/>
              <a:gd name="connsiteY2" fmla="*/ 1801252 h 1802173"/>
              <a:gd name="connsiteX3" fmla="*/ 48756 w 3477652"/>
              <a:gd name="connsiteY3" fmla="*/ 5796 h 1802173"/>
              <a:gd name="connsiteX4" fmla="*/ 0 w 3439659"/>
              <a:gd name="connsiteY4" fmla="*/ 1719830 h 343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651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TextBox 1"/>
          <p:cNvSpPr txBox="1"/>
          <p:nvPr>
            <p:custDataLst>
              <p:tags r:id="rId2"/>
            </p:custDataLst>
          </p:nvPr>
        </p:nvSpPr>
        <p:spPr>
          <a:xfrm>
            <a:off x="940446" y="2471880"/>
            <a:ext cx="2463981" cy="817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use of energy drinks and coffee</a:t>
            </a:r>
          </a:p>
        </p:txBody>
      </p:sp>
      <p:cxnSp>
        <p:nvCxnSpPr>
          <p:cNvPr id="19" name="直接连接符 18"/>
          <p:cNvCxnSpPr/>
          <p:nvPr>
            <p:custDataLst>
              <p:tags r:id="rId3"/>
            </p:custDataLst>
          </p:nvPr>
        </p:nvCxnSpPr>
        <p:spPr>
          <a:xfrm flipV="1">
            <a:off x="4012227" y="2789677"/>
            <a:ext cx="1990299" cy="13997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4"/>
            </p:custDataLst>
          </p:nvPr>
        </p:nvCxnSpPr>
        <p:spPr>
          <a:xfrm flipV="1">
            <a:off x="5209756" y="2747768"/>
            <a:ext cx="831504" cy="23624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5"/>
            </p:custDataLst>
          </p:nvPr>
        </p:nvCxnSpPr>
        <p:spPr>
          <a:xfrm flipH="1" flipV="1">
            <a:off x="6002530" y="2789711"/>
            <a:ext cx="890263" cy="22797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 flipH="1" flipV="1">
            <a:off x="6002526" y="2789677"/>
            <a:ext cx="1945282" cy="13997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>
            <p:custDataLst>
              <p:tags r:id="rId7"/>
            </p:custDataLst>
          </p:nvPr>
        </p:nvSpPr>
        <p:spPr>
          <a:xfrm>
            <a:off x="3747506" y="3661289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02</a:t>
            </a:r>
          </a:p>
        </p:txBody>
      </p:sp>
      <p:sp>
        <p:nvSpPr>
          <p:cNvPr id="29" name="椭圆 28"/>
          <p:cNvSpPr/>
          <p:nvPr>
            <p:custDataLst>
              <p:tags r:id="rId8"/>
            </p:custDataLst>
          </p:nvPr>
        </p:nvSpPr>
        <p:spPr>
          <a:xfrm>
            <a:off x="4785026" y="4631195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03</a:t>
            </a:r>
          </a:p>
        </p:txBody>
      </p:sp>
      <p:sp>
        <p:nvSpPr>
          <p:cNvPr id="41" name="椭圆 40"/>
          <p:cNvSpPr/>
          <p:nvPr>
            <p:custDataLst>
              <p:tags r:id="rId9"/>
            </p:custDataLst>
          </p:nvPr>
        </p:nvSpPr>
        <p:spPr>
          <a:xfrm>
            <a:off x="6447658" y="458640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04</a:t>
            </a: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>
            <a:off x="7447943" y="3532697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05</a:t>
            </a:r>
          </a:p>
        </p:txBody>
      </p:sp>
      <p:sp>
        <p:nvSpPr>
          <p:cNvPr id="43" name="椭圆 42"/>
          <p:cNvSpPr/>
          <p:nvPr>
            <p:custDataLst>
              <p:tags r:id="rId11"/>
            </p:custDataLst>
          </p:nvPr>
        </p:nvSpPr>
        <p:spPr>
          <a:xfrm>
            <a:off x="7844203" y="2380701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06</a:t>
            </a:r>
          </a:p>
        </p:txBody>
      </p:sp>
      <p:sp>
        <p:nvSpPr>
          <p:cNvPr id="45" name="椭圆 44"/>
          <p:cNvSpPr/>
          <p:nvPr>
            <p:custDataLst>
              <p:tags r:id="rId12"/>
            </p:custDataLst>
          </p:nvPr>
        </p:nvSpPr>
        <p:spPr>
          <a:xfrm>
            <a:off x="3374820" y="236556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01</a:t>
            </a:r>
          </a:p>
        </p:txBody>
      </p:sp>
      <p:sp>
        <p:nvSpPr>
          <p:cNvPr id="46" name="TextBox 35"/>
          <p:cNvSpPr txBox="1"/>
          <p:nvPr>
            <p:custDataLst>
              <p:tags r:id="rId13"/>
            </p:custDataLst>
          </p:nvPr>
        </p:nvSpPr>
        <p:spPr>
          <a:xfrm>
            <a:off x="986049" y="4129988"/>
            <a:ext cx="2881630" cy="38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lack of physical activity</a:t>
            </a:r>
          </a:p>
        </p:txBody>
      </p:sp>
      <p:sp>
        <p:nvSpPr>
          <p:cNvPr id="48" name="TextBox 37"/>
          <p:cNvSpPr txBox="1"/>
          <p:nvPr>
            <p:custDataLst>
              <p:tags r:id="rId14"/>
            </p:custDataLst>
          </p:nvPr>
        </p:nvSpPr>
        <p:spPr>
          <a:xfrm>
            <a:off x="3018343" y="5458262"/>
            <a:ext cx="2150744" cy="38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high screen time</a:t>
            </a:r>
          </a:p>
        </p:txBody>
      </p:sp>
      <p:sp>
        <p:nvSpPr>
          <p:cNvPr id="53" name="TextBox 39"/>
          <p:cNvSpPr txBox="1"/>
          <p:nvPr>
            <p:custDataLst>
              <p:tags r:id="rId15"/>
            </p:custDataLst>
          </p:nvPr>
        </p:nvSpPr>
        <p:spPr>
          <a:xfrm>
            <a:off x="7152943" y="5458261"/>
            <a:ext cx="2669525" cy="38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mental health status  </a:t>
            </a:r>
          </a:p>
        </p:txBody>
      </p:sp>
      <p:sp>
        <p:nvSpPr>
          <p:cNvPr id="55" name="TextBox 41"/>
          <p:cNvSpPr txBox="1"/>
          <p:nvPr>
            <p:custDataLst>
              <p:tags r:id="rId16"/>
            </p:custDataLst>
          </p:nvPr>
        </p:nvSpPr>
        <p:spPr>
          <a:xfrm>
            <a:off x="8222125" y="4207954"/>
            <a:ext cx="3699533" cy="38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unreasonable course schedules</a:t>
            </a:r>
          </a:p>
        </p:txBody>
      </p:sp>
      <p:sp>
        <p:nvSpPr>
          <p:cNvPr id="57" name="TextBox 43"/>
          <p:cNvSpPr txBox="1"/>
          <p:nvPr>
            <p:custDataLst>
              <p:tags r:id="rId17"/>
            </p:custDataLst>
          </p:nvPr>
        </p:nvSpPr>
        <p:spPr>
          <a:xfrm>
            <a:off x="8762861" y="2459372"/>
            <a:ext cx="2788920" cy="876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poverty, majors and other potential factors</a:t>
            </a:r>
            <a:endParaRPr lang="zh-CN" altLang="en-US" sz="2000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046640" y="1808940"/>
            <a:ext cx="1911773" cy="1911773"/>
            <a:chOff x="3832951" y="1054702"/>
            <a:chExt cx="1440000" cy="1440000"/>
          </a:xfrm>
          <a:solidFill>
            <a:srgbClr val="244C89"/>
          </a:solidFill>
        </p:grpSpPr>
        <p:sp>
          <p:nvSpPr>
            <p:cNvPr id="60" name="椭圆 59"/>
            <p:cNvSpPr/>
            <p:nvPr>
              <p:custDataLst>
                <p:tags r:id="rId20"/>
              </p:custDataLst>
            </p:nvPr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61" name="TextBox 21"/>
            <p:cNvSpPr txBox="1"/>
            <p:nvPr>
              <p:custDataLst>
                <p:tags r:id="rId21"/>
              </p:custDataLst>
            </p:nvPr>
          </p:nvSpPr>
          <p:spPr>
            <a:xfrm>
              <a:off x="3955815" y="1461735"/>
              <a:ext cx="1201127" cy="70788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FACTORS</a:t>
              </a:r>
            </a:p>
          </p:txBody>
        </p:sp>
      </p:grpSp>
      <p:sp>
        <p:nvSpPr>
          <p:cNvPr id="5" name="标题 3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785812" y="492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 Introduction and Review</a:t>
            </a:r>
            <a:endParaRPr lang="zh-CN" altLang="en-US" dirty="0"/>
          </a:p>
        </p:txBody>
      </p:sp>
      <p:sp>
        <p:nvSpPr>
          <p:cNvPr id="8" name="文本框 7"/>
          <p:cNvSpPr txBox="1"/>
          <p:nvPr>
            <p:custDataLst>
              <p:tags r:id="rId19"/>
            </p:custDataLst>
          </p:nvPr>
        </p:nvSpPr>
        <p:spPr>
          <a:xfrm>
            <a:off x="658813" y="1310640"/>
            <a:ext cx="28816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1.3 Review of Factors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>
            <p:custDataLst>
              <p:tags r:id="rId1"/>
            </p:custDataLst>
          </p:nvPr>
        </p:nvSpPr>
        <p:spPr>
          <a:xfrm>
            <a:off x="3525432" y="1890871"/>
            <a:ext cx="44168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i="0" dirty="0"/>
              <a:t>Study Framework and Approach</a:t>
            </a:r>
          </a:p>
        </p:txBody>
      </p:sp>
      <p:cxnSp>
        <p:nvCxnSpPr>
          <p:cNvPr id="35" name="直接连接符 34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065837" y="2297642"/>
            <a:ext cx="38764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3"/>
            </p:custDataLst>
          </p:nvPr>
        </p:nvSpPr>
        <p:spPr>
          <a:xfrm>
            <a:off x="785813" y="2373048"/>
            <a:ext cx="718506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Overall structure and approach, Use of PSQI, Self-designed questionnaires, and stratified sampling method.</a:t>
            </a:r>
          </a:p>
        </p:txBody>
      </p:sp>
      <p:sp>
        <p:nvSpPr>
          <p:cNvPr id="38" name="文本框 37"/>
          <p:cNvSpPr txBox="1"/>
          <p:nvPr>
            <p:custDataLst>
              <p:tags r:id="rId4"/>
            </p:custDataLst>
          </p:nvPr>
        </p:nvSpPr>
        <p:spPr>
          <a:xfrm>
            <a:off x="4737803" y="5253708"/>
            <a:ext cx="479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Comparative Analysis and Significance</a:t>
            </a:r>
          </a:p>
        </p:txBody>
      </p:sp>
      <p:cxnSp>
        <p:nvCxnSpPr>
          <p:cNvPr id="39" name="直接连接符 38"/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4793365" y="5671399"/>
            <a:ext cx="449351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>
            <p:custDataLst>
              <p:tags r:id="rId6"/>
            </p:custDataLst>
          </p:nvPr>
        </p:nvSpPr>
        <p:spPr>
          <a:xfrm>
            <a:off x="4737802" y="5719759"/>
            <a:ext cx="6795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evolving trends, Broader significance of addressing sleep deficiency among university students.</a:t>
            </a:r>
          </a:p>
        </p:txBody>
      </p:sp>
      <p:sp>
        <p:nvSpPr>
          <p:cNvPr id="41" name="文本框 40"/>
          <p:cNvSpPr txBox="1"/>
          <p:nvPr>
            <p:custDataLst>
              <p:tags r:id="rId7"/>
            </p:custDataLst>
          </p:nvPr>
        </p:nvSpPr>
        <p:spPr>
          <a:xfrm>
            <a:off x="4186108" y="3667967"/>
            <a:ext cx="28610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ym typeface="+mn-ea"/>
              </a:rPr>
              <a:t>Research Objectives</a:t>
            </a:r>
            <a:endParaRPr lang="en-US" altLang="zh-CN" b="1" i="0" dirty="0">
              <a:effectLst/>
              <a:latin typeface="Söhne"/>
            </a:endParaRPr>
          </a:p>
        </p:txBody>
      </p:sp>
      <p:cxnSp>
        <p:nvCxnSpPr>
          <p:cNvPr id="42" name="直接连接符 41"/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4218542" y="4033894"/>
            <a:ext cx="23918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>
            <a:off x="4186108" y="4103210"/>
            <a:ext cx="5824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dentifying influential factors,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nalyzing sleep quality,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roposing targeted improvements.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124826" y="1545872"/>
            <a:ext cx="3408362" cy="2375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4990" y="3429000"/>
            <a:ext cx="3512185" cy="1875155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785812" y="492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 Introduction and Review</a:t>
            </a:r>
            <a:endParaRPr lang="zh-CN" altLang="en-US" dirty="0"/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658813" y="1310640"/>
            <a:ext cx="38766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1.4 Cover the Whole Content</a:t>
            </a:r>
            <a:endParaRPr lang="zh-CN" altLang="en-US" sz="2000" b="1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0CD24C2A-8E60-C91A-DB8F-6C71EF95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8876"/>
            <a:ext cx="2922587" cy="372621"/>
          </a:xfrm>
        </p:spPr>
        <p:txBody>
          <a:bodyPr/>
          <a:lstStyle/>
          <a:p>
            <a:fld id="{17B61D2E-5690-4C9D-A84F-76BBD1AD9F3C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3727" y="2750797"/>
            <a:ext cx="2722451" cy="537230"/>
          </a:xfrm>
        </p:spPr>
        <p:txBody>
          <a:bodyPr/>
          <a:lstStyle/>
          <a:p>
            <a:r>
              <a:rPr lang="en-US" altLang="zh-CN" dirty="0"/>
              <a:t>Section Two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13505" y="3345891"/>
            <a:ext cx="3228990" cy="44816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Methodology and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78962" y="2698730"/>
            <a:ext cx="72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accent5">
                    <a:lumMod val="75000"/>
                  </a:schemeClr>
                </a:solidFill>
                <a:latin typeface="Impact" panose="020B0806030902050204" pitchFamily="34" charset="0"/>
              </a:rPr>
              <a:t>2</a:t>
            </a:r>
            <a:endParaRPr lang="zh-CN" altLang="en-US" sz="9600" dirty="0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70" y="2425700"/>
            <a:ext cx="2163622" cy="18818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/>
          <p:nvPr>
            <p:custDataLst>
              <p:tags r:id="rId1"/>
            </p:custDataLst>
          </p:nvPr>
        </p:nvCxnSpPr>
        <p:spPr>
          <a:xfrm flipV="1">
            <a:off x="6035225" y="2856082"/>
            <a:ext cx="20955" cy="22942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33115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2.1 Questionaire Design </a:t>
            </a:r>
            <a:endParaRPr lang="zh-CN" altLang="en-US" sz="2000" b="1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</a:t>
            </a:r>
            <a:r>
              <a:rPr lang="en-US" altLang="zh-CN" dirty="0">
                <a:solidFill>
                  <a:prstClr val="black"/>
                </a:solidFill>
              </a:rPr>
              <a:t>Methodology and Model</a:t>
            </a:r>
            <a:endParaRPr lang="zh-CN" altLang="en-US" dirty="0"/>
          </a:p>
        </p:txBody>
      </p:sp>
      <p:sp>
        <p:nvSpPr>
          <p:cNvPr id="26" name="椭圆 54"/>
          <p:cNvSpPr/>
          <p:nvPr>
            <p:custDataLst>
              <p:tags r:id="rId3"/>
            </p:custDataLst>
          </p:nvPr>
        </p:nvSpPr>
        <p:spPr>
          <a:xfrm>
            <a:off x="3771073" y="2844752"/>
            <a:ext cx="4617000" cy="2392601"/>
          </a:xfrm>
          <a:custGeom>
            <a:avLst/>
            <a:gdLst>
              <a:gd name="connsiteX0" fmla="*/ 48756 w 3477652"/>
              <a:gd name="connsiteY0" fmla="*/ 5796 h 1802173"/>
              <a:gd name="connsiteX1" fmla="*/ 3474665 w 3477652"/>
              <a:gd name="connsiteY1" fmla="*/ 47047 h 1802173"/>
              <a:gd name="connsiteX2" fmla="*/ 1727334 w 3477652"/>
              <a:gd name="connsiteY2" fmla="*/ 1801252 h 1802173"/>
              <a:gd name="connsiteX3" fmla="*/ 48756 w 3477652"/>
              <a:gd name="connsiteY3" fmla="*/ 5796 h 1802173"/>
              <a:gd name="connsiteX4" fmla="*/ 0 w 3439659"/>
              <a:gd name="connsiteY4" fmla="*/ 1719830 h 343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651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TextBox 1"/>
          <p:cNvSpPr txBox="1"/>
          <p:nvPr>
            <p:custDataLst>
              <p:tags r:id="rId4"/>
            </p:custDataLst>
          </p:nvPr>
        </p:nvSpPr>
        <p:spPr>
          <a:xfrm>
            <a:off x="1256811" y="2596041"/>
            <a:ext cx="2062480" cy="591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2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duration of sleep</a:t>
            </a: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 flipV="1">
            <a:off x="3988414" y="2839690"/>
            <a:ext cx="2061845" cy="1085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6"/>
            </p:custDataLst>
          </p:nvPr>
        </p:nvCxnSpPr>
        <p:spPr>
          <a:xfrm flipV="1">
            <a:off x="4842408" y="2797807"/>
            <a:ext cx="1246505" cy="1940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7"/>
            </p:custDataLst>
          </p:nvPr>
        </p:nvCxnSpPr>
        <p:spPr>
          <a:xfrm flipH="1" flipV="1">
            <a:off x="6050465" y="2839572"/>
            <a:ext cx="1250315" cy="18992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>
            <p:custDataLst>
              <p:tags r:id="rId8"/>
            </p:custDataLst>
          </p:nvPr>
        </p:nvCxnSpPr>
        <p:spPr>
          <a:xfrm flipH="1" flipV="1">
            <a:off x="6050745" y="2839690"/>
            <a:ext cx="1991360" cy="11372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>
            <p:custDataLst>
              <p:tags r:id="rId9"/>
            </p:custDataLst>
          </p:nvPr>
        </p:nvSpPr>
        <p:spPr>
          <a:xfrm>
            <a:off x="3579548" y="3517401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02</a:t>
            </a:r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>
            <a:off x="4381483" y="4280932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03</a:t>
            </a:r>
          </a:p>
        </p:txBody>
      </p:sp>
      <p:sp>
        <p:nvSpPr>
          <p:cNvPr id="36" name="椭圆 35"/>
          <p:cNvSpPr/>
          <p:nvPr>
            <p:custDataLst>
              <p:tags r:id="rId11"/>
            </p:custDataLst>
          </p:nvPr>
        </p:nvSpPr>
        <p:spPr>
          <a:xfrm>
            <a:off x="6874060" y="4283764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05</a:t>
            </a:r>
          </a:p>
        </p:txBody>
      </p:sp>
      <p:sp>
        <p:nvSpPr>
          <p:cNvPr id="40" name="椭圆 39"/>
          <p:cNvSpPr/>
          <p:nvPr>
            <p:custDataLst>
              <p:tags r:id="rId12"/>
            </p:custDataLst>
          </p:nvPr>
        </p:nvSpPr>
        <p:spPr>
          <a:xfrm>
            <a:off x="7644475" y="3517714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06</a:t>
            </a:r>
          </a:p>
        </p:txBody>
      </p:sp>
      <p:sp>
        <p:nvSpPr>
          <p:cNvPr id="42" name="椭圆 41"/>
          <p:cNvSpPr/>
          <p:nvPr>
            <p:custDataLst>
              <p:tags r:id="rId13"/>
            </p:custDataLst>
          </p:nvPr>
        </p:nvSpPr>
        <p:spPr>
          <a:xfrm>
            <a:off x="7892145" y="2430488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07</a:t>
            </a:r>
          </a:p>
        </p:txBody>
      </p:sp>
      <p:sp>
        <p:nvSpPr>
          <p:cNvPr id="44" name="椭圆 43"/>
          <p:cNvSpPr/>
          <p:nvPr>
            <p:custDataLst>
              <p:tags r:id="rId14"/>
            </p:custDataLst>
          </p:nvPr>
        </p:nvSpPr>
        <p:spPr>
          <a:xfrm>
            <a:off x="3422762" y="2415349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01</a:t>
            </a:r>
          </a:p>
        </p:txBody>
      </p:sp>
      <p:sp>
        <p:nvSpPr>
          <p:cNvPr id="46" name="TextBox 35"/>
          <p:cNvSpPr txBox="1"/>
          <p:nvPr>
            <p:custDataLst>
              <p:tags r:id="rId15"/>
            </p:custDataLst>
          </p:nvPr>
        </p:nvSpPr>
        <p:spPr>
          <a:xfrm>
            <a:off x="1395335" y="3785797"/>
            <a:ext cx="2150744" cy="382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sleep disturbance</a:t>
            </a:r>
          </a:p>
        </p:txBody>
      </p:sp>
      <p:sp>
        <p:nvSpPr>
          <p:cNvPr id="48" name="TextBox 37"/>
          <p:cNvSpPr txBox="1"/>
          <p:nvPr>
            <p:custDataLst>
              <p:tags r:id="rId16"/>
            </p:custDataLst>
          </p:nvPr>
        </p:nvSpPr>
        <p:spPr>
          <a:xfrm>
            <a:off x="2752730" y="4738367"/>
            <a:ext cx="1958340" cy="498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sleep latency</a:t>
            </a:r>
          </a:p>
        </p:txBody>
      </p:sp>
      <p:sp>
        <p:nvSpPr>
          <p:cNvPr id="53" name="TextBox 39"/>
          <p:cNvSpPr txBox="1"/>
          <p:nvPr>
            <p:custDataLst>
              <p:tags r:id="rId17"/>
            </p:custDataLst>
          </p:nvPr>
        </p:nvSpPr>
        <p:spPr>
          <a:xfrm>
            <a:off x="7786375" y="4688840"/>
            <a:ext cx="2592070" cy="672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use of sleep medicine</a:t>
            </a:r>
          </a:p>
        </p:txBody>
      </p:sp>
      <p:sp>
        <p:nvSpPr>
          <p:cNvPr id="55" name="TextBox 41"/>
          <p:cNvSpPr txBox="1"/>
          <p:nvPr>
            <p:custDataLst>
              <p:tags r:id="rId18"/>
            </p:custDataLst>
          </p:nvPr>
        </p:nvSpPr>
        <p:spPr>
          <a:xfrm>
            <a:off x="8562435" y="3768087"/>
            <a:ext cx="2583180" cy="55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daytime dysfunction</a:t>
            </a:r>
          </a:p>
        </p:txBody>
      </p:sp>
      <p:sp>
        <p:nvSpPr>
          <p:cNvPr id="57" name="TextBox 43"/>
          <p:cNvSpPr txBox="1"/>
          <p:nvPr>
            <p:custDataLst>
              <p:tags r:id="rId19"/>
            </p:custDataLst>
          </p:nvPr>
        </p:nvSpPr>
        <p:spPr>
          <a:xfrm>
            <a:off x="8832508" y="2603684"/>
            <a:ext cx="2586990" cy="382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overall sleep quality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399087" y="2036067"/>
            <a:ext cx="1393825" cy="1481455"/>
            <a:chOff x="3832951" y="1054702"/>
            <a:chExt cx="1440000" cy="1440000"/>
          </a:xfrm>
          <a:solidFill>
            <a:srgbClr val="244C89"/>
          </a:solidFill>
        </p:grpSpPr>
        <p:sp>
          <p:nvSpPr>
            <p:cNvPr id="49" name="椭圆 48"/>
            <p:cNvSpPr/>
            <p:nvPr>
              <p:custDataLst>
                <p:tags r:id="rId22"/>
              </p:custDataLst>
            </p:nvPr>
          </p:nvSpPr>
          <p:spPr>
            <a:xfrm>
              <a:off x="3832951" y="1054702"/>
              <a:ext cx="1440000" cy="1440000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50" name="TextBox 21"/>
            <p:cNvSpPr txBox="1"/>
            <p:nvPr>
              <p:custDataLst>
                <p:tags r:id="rId23"/>
              </p:custDataLst>
            </p:nvPr>
          </p:nvSpPr>
          <p:spPr>
            <a:xfrm>
              <a:off x="4046750" y="1438280"/>
              <a:ext cx="1019256" cy="70788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zh-CN"/>
              </a:defPPr>
              <a:lvl1pPr algn="ctr">
                <a:defRPr sz="1400">
                  <a:solidFill>
                    <a:schemeClr val="lt1"/>
                  </a:solidFill>
                  <a:latin typeface="Impact" panose="020B080603090205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800" b="1">
                  <a:latin typeface="思源黑体" panose="020B0500000000000000" pitchFamily="34" charset="-122"/>
                  <a:ea typeface="思源黑体" panose="020B0500000000000000" pitchFamily="34" charset="-122"/>
                </a:rPr>
                <a:t>PSQI</a:t>
              </a:r>
            </a:p>
          </p:txBody>
        </p:sp>
      </p:grpSp>
      <p:sp>
        <p:nvSpPr>
          <p:cNvPr id="51" name="椭圆 50"/>
          <p:cNvSpPr/>
          <p:nvPr>
            <p:custDataLst>
              <p:tags r:id="rId20"/>
            </p:custDataLst>
          </p:nvPr>
        </p:nvSpPr>
        <p:spPr>
          <a:xfrm>
            <a:off x="5611680" y="4738424"/>
            <a:ext cx="876404" cy="876404"/>
          </a:xfrm>
          <a:prstGeom prst="ellipse">
            <a:avLst/>
          </a:prstGeom>
          <a:solidFill>
            <a:srgbClr val="244C8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>
                <a:solidFill>
                  <a:prstClr val="white"/>
                </a:solidFill>
                <a:latin typeface="Impact" panose="020B0806030902050204" pitchFamily="34" charset="0"/>
                <a:ea typeface="思源黑体" panose="020B0500000000000000" pitchFamily="34" charset="-122"/>
              </a:rPr>
              <a:t>04</a:t>
            </a:r>
          </a:p>
        </p:txBody>
      </p:sp>
      <p:sp>
        <p:nvSpPr>
          <p:cNvPr id="54" name="TextBox 41"/>
          <p:cNvSpPr txBox="1"/>
          <p:nvPr>
            <p:custDataLst>
              <p:tags r:id="rId21"/>
            </p:custDataLst>
          </p:nvPr>
        </p:nvSpPr>
        <p:spPr>
          <a:xfrm>
            <a:off x="4711070" y="5662929"/>
            <a:ext cx="3075305" cy="829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habitual sleep efficiency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211959" y="1535781"/>
            <a:ext cx="407352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/>
              <a:t>Pittsburgh Sleep Quality Index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M3OWUzNTFjZjE5MDRlOTU0YjZmNjg5NDUxYWRlMj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4*341"/>
  <p:tag name="TABLE_ENDDRAG_RECT" val="39*166*394*34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13*361"/>
  <p:tag name="TABLE_ENDDRAG_RECT" val="480*103*413*36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3">
      <extobjdata type="C9F754DE-2CAD-44b6-B708-469DEB6407EB" data="ewoJIkZpbGVJZCIgOiAiMjcyMDA5ODEwMzE0IiwKCSJHcm91cElkIiA6ICI5ODkxNTIxMTciLAoJIkltYWdlIiA6ICJpVkJPUncwS0dnb0FBQUFOU1VoRVVnQUFBMjBBQUFHSENBWUFBQUFqc3JvSEFBQUFBWE5TUjBJQXJzNGM2UUFBSUFCSlJFRlVlSnpzM1hkNFcvVzlQL0QzT2RxUzVTWHZGY2ZaQ1VsSUFpUVFkaFlrSVpBV0NvVmVTRnBXbVlYUzl0THl1MUJhb0MxN3RhVzlYR1laVFFxRUZVWUdHU1JreDVrbWlaMVkza3VXclQzTzBlOFB4WXBseVN1eExUbCt2NTdIVDZ5dnpqbjY2TVFFdmYxZGd0dmpEb0NJaUlpSWlJamlraGpyQW9pSWlJaUlpS2h6REcxRVJFUkVSRVJ4aktHTmlJaUlpSWdvampHMEVSRVJFUkVSeFRHR05pSWlJaUlpb2pqRzBFWkVSRVJFUkJUSEdOcUlpSWlJaUlqaUdFTWJFUkVSRVJGUkhHTm9JeUlpSWlJaWltTU1iVVJFUkVSRVJIR01vWTJJaUlpSWlDaU9NYlFSRVJFUkVSSEZNWVkySWlJaUlpS2lPTWJRUmtSRVJFUkVGTWNZMm9pSWlJaUlpT0lZUXhzUkVSRVJFVkVjWTJnaklpSWlJaUtLWXd4dFJFUkVSRVJFY1l5aGpZaUlpSWlJS0k0eHRCRVJFUkVSRWNVeGhqWWlJaUlpSXFJNHh0QkdSRVJFUkVRVXh4amFpSWlJaUlpSTRoaERHeEVSRVJFUlVSeGphQ01pSWlJaUlvcGpERzFFUkVSRVJFUnhqS0dOaUlpSWlJZ29qakcwRVJFUkVSRVJ4VEdHTmlJaUlpSWlvampHMEVaRVJFUkVSQlRIR05xSWlJaUlpSWppR0VNYkVSRVJFUkZSSEdOb0l5SWlJaUlpaW1NTWJVUkVSRVJFUkhHTW9ZMklpSWlJaUNpT01iUVJFUkVSRVJIRk1ZWTJJaUlpSWlLaU9NYlFSa1JFUkVSRUZNY1kyb2lJaUlpSWlPSVlReHNSRVJFUkVWRWNZMmdqSWlJaUlpS0tZd3h0UkVSRVJFUkVjVXdaNndLSWlJajZXaUFRaUhVSk5BUUlnaERyRW9ob2lHQm9JeUtpUWE5OVNHdjduc0dOK3BNZ0NBZ0VBbUhCalNHT2lQb0xReHNSRVExYTdRTmF4NitPeHhEMWhZNGhyZjFYdEdPSWlQb0NReHNSRVExSzdRT2FMTXNRSUVDaFZFQVVSQ2lWU29naXAyMVQvNUZsR1g2L0gzSkFodVNYSUVPR0lBaWhuenNHTnlMcVM0TGI0K2F2SUltSWFGQnBDMnB0WDJxMUdscU5OdFpsMFJEbWRydmg5WGtoaW1Mb2k4R05pUG9LUXhzUkVRMHE3UU1iQU9pME9pZ1VpaGhYUlFUNEpUL2NiamNBTUxnUlVaL2kyQkVpSWhvMDJnK0hsR1VaZXAyZWdZM2lobEtoaEY2bmh5UkprR1U1WW40bEVkSEpZbWdqSXFKQm9YMWdreVFKYXBXYTg5WW83b2lpQ0xWYXplQkdSSDJLLzdjaklxSkJveTIwaWFJSXJaWnoyQ2crNmJRNmlLSVlDbTFFUktlS29ZMklpQWFGOWoxdGFyVTYxdVVRZFVtdFVyT25qWWo2REVNYkVSSEZ2ZmI3c2NteURJWEllV3dVM3pyMnRERzRFZEdwWUdnaklxSkJvZjBDSkZ4OGhPS2RVcWtNL2J3eXNCSFJxV0pvSXlLaVFhTnRxQm1YVWFkNEp3Z0NoMFlTVVo5aGFDTWlva0dCdzh4b3NPSFBMQkgxRllZMklpSWFOTmh6UVlNSmYxNkpxSzh3dEJFUlVkempCMThhN1BnelRFU25ncUdOaUlpSWlJZ29qakcwRVJFUkVSRVJ4VEdHTmlJaUlpSWlvampHMEVaRVJFUkVSQlRIR05xSWlJaUlpSWppR0VNYkVSRVJFUkZSSEZQR3VnQWlJaUlpQXR4dU56d2VEMXd1Tjl6dTRCY0FhTFZhYUxWYTZIUmFxTlZxNkhTNkdGZEtSQU9Ob1kySWlJZ294aW9ycStEeithQlFLS0RUYVdFeXBVS3IxUUpBS01DMXRMUkNsaVVvbFNyazVlWEd1R0lpR2tnTWJVUkVSRVF4WXJmYllUWlhJRHM3Q3lrcEtWR1BVYWxVTUJxTm9jZk56YzA0Y09BZ2hnMHJnTUZnR0toU2lTaUdHTnFJaUlnNjhlTGYvb2xWYTlaRnRDdVZDaVFrSktCd1dBSE9PV3NxWmwxOEliUmFUYWZYa1dVWlc3YnR3SVp2djhPUjBqSTBXMXZnOS91Z1VXdVFtcHFDb3VHRnVIemViRXdZTjZiTGVpek5WbXpjOUIxMjdpcEdWWFVOV2xwdEFJRGtwRVFVRFIrR3M2Wk53WVV6ejROYXJlcngrMXIycjllNlBiNnI4OXZyN1gwWjZ1cnJHK0J3T0RCbXpHZ29GSW9lbjVlU2tvTEV4RVNVbDV0aE5DWWdQVDI5SDZza29uakEwRVpFUk5STGZyOEVxN1VGdTYxN3NidDRMejVjOFNuKysxZS93TWlpNFJISFZsWFg0TWxuWDhUUlkrYUk1MXh1TjZxcWExQlZYUU9WVXRscGFQUDdKYnkvL0VOODlNbm44SHE5RWMvWDFUZWdycjRCbTdkc3g3dnYvd2MzTDcwUjUwNC82OVRmYUMvMTVyNE1wUHI2QmhnU0RERG85VEd0bzczNitnYjQvVDRNSDE1NFV1Y3JGQW9VRlExSFZWVTFHaG9hR055SVRuTU1iVVJFUkQzd3kzdnZnRUlSL04rbXkrMkN1YUlLRzcvOURrMFdDeG9hbS9ESUgvK001NTU4SEdtbTFOQTVqVTBXL09haDM4Tm1zd01Bc3JNeU1mUGM2Y2pNU0llb0VHRzF0dUpJYVJsMjdDcnU5SFZkTGhlZWVPcDVGTy9aRjJvckdsNklNeWVkQVpNcEZYNi9IN1YxOWRpeGN6ZnFHeHJSMkdUQm41NTZEa3YrNjhkWXZHaEJQOTJORTA3bXZneVVneVdIOE1xcnIrUG9NVE9lZmZJeEZCVU9HL0Fhb3JIYjdYQTRIQ2NkMk5yTHpjMUJXZGxSNlBWNkRwVWtPbzB4dEJFUkVmWEFqSFBPamhoR2VNTzFQOFJUejcrTXJkdDJ3bWF6NC8zbEgrTE8yMzRXZXY1Zjd5NExCYmJyci8waGZ2VERxeUFJUXNTMUhRNG5EaDBwamZxNno3ejR0MUJneThoSXg5MjMzNHhKRXlkRUhDZkxBYXhhOHczKytkcWI4SHA5ZVAydGQ1R1Jub2FaNTA0LzZmZmNFeWR6WHdaS1JWVlYxQjdPV0RPYkt6Qm16T2crdTE1QlFUNE9IejZDY2VQRzl0azFpU2krY0o4MklpS2lrNlRSYUhEUEhiZENvd25PMi9wdTYzWUVBb0hRODF1Mjd3QVE3R0c3OXVyRlVRTWJBQmdNZWt5WlBER2kvY3V2MTJEcnRwMmhhL3o1anc5SERXd0FJSW9DNXM2K0JJODg5TitoK1ZFdi9mMS8wWHA4M3R0QTZ1NitER1dWbFZYSXpzN3FkQTdiZ1FNSHNXL2YvcWhmaHc4ZmlYcU9VcWxFWm1ZbXFxcXErck4wSW9vaGhqWWlJcUpUWUV4SXdOalJJd0VBcmEwMnROcUNJVW1TSkRnY1RnQkFjbEpTcjY4cnl6S1dmYkFDQUNDS0loNjQ3eTZrcGlSM2U5NkVjV053elE4V0FRQ2NUaGMrK2Z6TFhyOTJYK2pzdmd4bExwY0xQcCt2MDFVaUFTQXJNeFBaMlZsaFh5bXB3ZVBicnlEWlVXcHFDcnhlWDJodk55STZ2WEI0SkJFUjBTbEthaGZLM0c0UGtoS0RDMFdrcGlURDBtekZzWEl6YkhZN2pBa0pQYjdtamwzRmFHaHNBZ0RNUEhkNnJ4Ynp1R0wrWmZoZ3hhZndlbjFZdFhZZGJyanU2cDYvbVQ0VTdiNjBmYjkrNHlaczJiWURaY2ZLMGRyYUNvVkNpY3lNZE13NFp4cXVXclFnNnFJaEgzLzJCVjU5L1cwQXdOOWZmQm9halFhdnYvVXVkaFh2UVd1ckRmZmNjU3RtWFhJaGx0NTJOeXlXNXJCejcvdlY3MExmRnc0cndQTlBQZDRQNzdoclhxKzMyMVVpVXp2TS9aTmxHYVdsWlRBWURNakt5dXp5WElWQ0FZL0hFOXJmalloT0greHBJeUlpT2tXMmRyMUlpY1lUd1d6NjJkTUFCRmVKZlBLWkYwUHoyM3Bpejk3OW9lOW5YM0pocitwSlNEQ0VobEZhTE0yb3JxbnQxZmw5SmRwOWNUaWR1UFd1Ky9EeUs2OWkrODdkc0ZpYTRmZEw4SGc4TUZkVTR0Ly9XWUVIL3Z0L1lMTjNmYTljTGhmKzU5RW5zRzdEdHpFWkFub3lYQzQzZExyZUJhcUdoa1o0dlY3azV1WjBlNnhPcDRYTHhaNDJvdE1SZTlxSWlJaE9nY3Z0UnNtaDRGeWovTHhjNkhTNjBITS8rdUZWMlBUZE5yUzB0cUo0NzM3YzhZdGY0ZnBycjhiY1dSZDMyK055dUxRTUFDQUlBc2FNR2RYcnVrYU5LTUwySGJzQkFPWG1TdVJrWi9YNkdxZWlzL3ZpOVhyUjB0S0svTHhjekpsMU1jYVBIWU9rcEVRME5WbncwU2VmNDd1dDIxRmRVNHUzMzFtR245KzZ0TlByZjdyeUsxUldWV1AySlJkaHpKaVJhRzYySXVYNDhORS8vK0YvSU1reXZ0MjhCVys5ODI4QXdPOStjei95ODNJQkFDcGxiRDcrdU4xdW1IcXhpcWJYNjBOall5UFNUQ2FvMWVwdWo5ZHF0V2hxc3B4S2lVUVVweGphaUlpb3grUkFBQUZaaGlSSmtPVUFaRmtLKzE2V1pNaXlETC9raHl6SmtBSXlBcElNU1paREMxRUVFRUFnRUlBQUlkZ1dDQ0FBUkg1Ly9GZ0Vna1BFSkVtQ3orZUQzK2REeGtVWnNic0pIYnorNXJ0d3VWd0FnRG1YWGhUMlhHcHFDaDc3L2Uvd3A2ZWVSMlZWTlZwYmJmajdQMS9EaHlzK3hiVlhMOFlsRjUwUFVZdys2TVZxYlFFQUdJMEowSjNFY0xlVTVCUHozMnd4bUUvVzJYMVJLcFc0L2VZbHVHenVyTENGV1RMUzB6QjJ6Q2pjKzhCdlVXNnV3UHB2TitHMm01ZEFGS012M3ZMTittL3hpN3R1eDhVWHpveDRMaU1qdUdkWll1S0pPV0JwYVNaa2R6TzhzTCs1M2U1ZURWMXNhR3lBQU1DVVp1clI4VnF0bG5QYWlFNVRERzFFUkVPSUxBY0RsT1QzUTVKbHlINEpmbG1DN0pmZ2svd25Ia3R0d1N6NFp5QVFnQ1JKTWEwN1hsWWZsT1VBSEE0SERoMHB4WXBQVjRhVzR5OGFYb2dGbDgrTk9ENC9MeGZQL3VVeExQL3dZM3oweWVmd2VEeW9xMi9BQzMvOUJ6NzgrRFA4L05hZlJ0MVUyK0VNTG1LaWI5ZHoxeHQ2L1luelBGRTI1TzVyUGIwdnhvUUVYRDV2ZHRSckNJS0E4MmFjZzNKekJaeE9GeG9iRzBNQnJLUGhoY09pQnJiVGhTUkpzRFpia1pxU0FtV01lZ2FKS0g3d1h3RWlva0hPNC9IQTUvUEI1L1BCNi9WQ2ttUklrai80NS9Gd0prbFNURVBYNmVDYUd6b2ZxamV5YURqKzM0TVBkUHJoV3ExVzRmcHJmNGo1ODJaaitZY2Y0NHV2MThEbjg2R2lzZ3EvZS9pUCtNbVByOEhWaXhlRm42TUs3bjNtT3NtZWsvYm45V1lCbE40NmxmdlNScFpsTkRZMm9hYXVIblgxOWFGMnU4T0JERVFQYlhOblhYeHlCY2RRVzArWVNxWHE5dGpXVmhzQ2dRQ1NlN0JpYUp2ZTl1UVIwZURCMEVaRUZNY2tTWUxQNjRPM1hTanplYjN3K24zd2VyeVFaWG5BYXhJVkloU2lBcUlvUWhSRktCUUtpS0lBVVZRRXYyOTdYaUZDSVlnUUZDSVVvZ2hCRUVMRDRRUUlnQ0FBQ0FUYkJBRUNFUG45OFdQbGdCenE5Zk1PUUs5UlQ2V21KR1BoL0htNGN1SGxQZW9OU1U1T3dzMUwvd3RYTFZxQXQ5LzlOOWF1MjRoQUlJQzMzdmszMUdvMUZpMjRMSFJzb3RHSXhpWUxiRFk3dkY1ZnhBYlczV2tiWGdrQVNXM0xOZzZRN3U2TDErdkYrbzJic1dOWE1ZNlZtMUZYM3hEMWx3cGQvWHdQOUJ5OXZ0QVcycnBhdXI5TmEyc3JWR3BWMkJ6SjdqQzBFWjIrR05xSWlHSW8xRVBtOHdYRDJmRmVzN2FRMWg5REFoVUtCWlFLQmNTMlA1VUtLTVhnbnlxRkVxSlNBY1h4TUtZUUZhSFFKUjRQWGpGeC9MTjdMSHNMNzd6dFoxQW9GQkFFQVhxOUR0bFptU2pJenp1cGU1Sm1Tc1V2N3JvZDA2YWNpV2RlZUJteUhBeHVGMTh3TXpRUGE5aXdmSlFkSzRjc3l6aFNWb2J4WXlPSFVIYmw4Skd5MFBjalIvUjh1NERlNnUxOUtUdDZESS85NVZrMEh0L09BQWplajh5TWRHUm1ac0RoY0dMTHRoM2R2bTVxYXVkN25jVXJuVTZMbHBiV0hoM3JkRHBoVE93KzNMWG5jcm1RbE5Uem5qa2lHandZMm9pSStwa2t5L0I2UFBCNFBIQzczZkI0dlBCNFBIM1dZNlJVS3FGV3FhQlNxNkJTcTZGU0tLRlFCZ09YUWhuc0VWTXFsYUdlTVRvNUYxOTRmcTk3dTdwendjd1pPUGo5SVh5MjhpdDR2VjdzMkZXTVN5NDZId0F3Y2NKNHJGMjNFUUN3YnYybVhvVTJoOE9KM2NmbmxCVU9LK2pYNFpHOXVTOGVqd2QvK05QVHNGaWFrWlNZaUovZWRBUE9QbXRLMko1czM2ei90a2VoYlREK0xHczBtaDc5NGlFNHpGbUNYdHU3K1l5U0pFT2o2WDZWU1NJYWZCamFpSWo2aU4vdmh5Y1V6anloNy8xKy8wbGZVeFJGcUZTcVlDaFRxYUJXcTZGcUMyakgyMmh3bXpoaFBENWIrUlVBb05scURiV2ZPLzFzL08vcmI4SHBkR0hOdWcxWWZPVUNaR1gyYk5YTWp6NzVQUFJMZ2N2bVhOcjNSWitrTGR0MmhEYTl2dTNtbXpEejNPa1J4emdjam9FdWE4Qm90VnFvVkNvME56Y2pKYVh6bmtMZjhYOHpWTDM0SllIRllvRmFyZWJ3U0tMVEZFTWJFZEZKOEhnOGNMdmNjTHFjY0xzOWNMbGRrS1hlenk5VEtwVmhJVXl0VnA4SWFDbzFSTVhnNjAyZ0lGa09BQWgwMnlOa2JSZlVrcE9TUXQvcjlUb3NXbkFaM2x2MklieGVMNTUrN21VOCt2Q0QzUzcvdjNmZkFTei84R01Bd1dHSHMzcTVNWGQvcXF5cUNYMC9hdVNJcU1jVXQ5dFUvRlFGWjBjRytieStQcnZ1cWNqTHk4V0JBd2VSbUpqWTZWNTlCcjBlWjV3eG9jZlg5UHY5cUt1cng3aHhZL3VxVENLS013eHRSRVJkQ0FRQzhCd1BaUzZuQ3k2WEMyNlBwMWR6elFSQmdFYWpnVnFqaGs2akRYMnYwV2hpTjBlTStwM0w1Y0x2SC84TGx0NTRQY2FOR1IzMW1KYVdWcXo0ZENXQTRNL0pwSW5oSDlTditjRlYyTEdyR0llUGxPSFFrVkk4OVBCanVQZXUyMUNRbnhkeExWbVc4ZVdxdFhqMTliY2h5ekpFVWNBdmYzRm5qelpsSGlqdGF5a3RPNHFNOUxTdzUzZnVLc2JXN1R2NzdQWGFiM3RRVlYyRE1hTkg5dG0xVDhXd1lRVW9MemVqcUtodjVocWF6V1lVRkJUMHliV0lLRDR4dEJFUkhTZEpFdHh1Tjl4dUQ1eE81L0g1WjU0ZW55OHFSR2pVR21nMUdtaTEybUF3MDJwRFM3ZlQwUFA5b1NQNDc0Y2VSVUYrSGlaUE9nTUYrYmxJTUJqZ2RMbHc5R2c1dnRud0xlejI0SERBSytiUFE1b3BOZXg4cFZLQjMvN3FQanp5MkY5UWJxN0FrYktqdVBlQjMyTFN4QW1ZT0dFY2twT1M0SEs3VVYxZGcrMDdkNk8rb1RGMDNyMTMzdGJyeFV2NjIrU0pFL0RXOGU5ZmZ1VlZPQnhPakJzN0doNlBCNXUzYk1NSEt6NUZYbTRPS2lxcit1VDFpb1lYaHI1L2I5a0hTRTVPUW5xYUNSV1ZWVGh2eGpsOThob253MkF3d0doTVFIVjFOWEp5Y2s3cFdsVlYxVWhNVElUQm9PLytZQ0lhdEJqYWlHakk4bnE5Y0RxZGNOZ2RjRHFkdmRxQVdLVlNRYWZWUXFmVFFhc0wvc2tOY0trOVVSU2dVQ2dnU1JMTUZaVXdWMVJHUFU0UUJDeWNQdzlMYjd3aDZ2T3BxU240MHgvK0I2KysvamJXckZzUFdaYXh1M2d2ZGhmdjdmUzF4NHdhaWJPblRlbVQ5OUdYUm8wc3d0eFpsK0NyMVd0aHM5bng0dC8rR2ZiODJkT200THdaNStENWwxL3BrOWZMenNyRWpIUE93bmRidDZPdXZnRy9mK3d2QUlLTHM4UXl0QUZBZW5vNkdob2FVRloyRkFVRitiMys5OFB2OThOc05pTXhNUkZwYVduZG4wQkVneG8vWVJEUmtPRjJ1ZUZ3T3VCd09PQndPSHU4Zkx4R280RldwNFZlZXp5Z2FYV2NhMGJkMHVsMGVPV2xaN0RoMjgzWWY2QUU1c29xTkRkYklVa1NESG85c3JPek1HSGNHTXk2NUVMazUrVjJlUzI5WG9lNzc3Z0ZWeTJhai9VYk4yUDNubjJvYjJpQXpXYUhXcVZDYW1vS1JvMHN3cjRESldoc2JNTCtnOS9qdmw4L2hBZnV1d3NqKzJnSVhsKzU0N2FmWXZTb0VmaHkxUnFVbXlzaENBSnljN0l4WjliRnVHek9MS3pmdUtsUFgrLytlMzZPdDk1ZGhtODNiNEhWMmdLak1RR1RKNTNScDY5eHN0TFQwNkhYNjNINDhCRmtabWIyZUJzRGk4V0N1cnA2RkJRVXNJZU5hSWdRM0I1MzMyOENSRVFVWTNJZ0FKZlRDYWZEQ2J2REFaZkwxZTFHMUlJZ1FLUFZRS2ZWUVhlODkweWoxVUxrdkxPWWsrWGc1dHB0RzR4bnBQZHNGY1doeG1hMzQ1a1gvb2FkdTRvQkJJZEozbmo5dFZpMDhITE9uNHlCK29iNjBJcXYzVzI1VVZWVkJhL1hDNFZDQ1oxT0M2MVdHMW9KTWpoczJ3Mlh5d1ZKa3FGV3E1R2JlMnJES29sb2NHRm9JNkxUZ2lSSmNEaWN3VjQwcHdOdWw3dmJjMFJSUklMQkFJUEJBTDFCRDYxT0IzNnNqVThNYlQwWENBU3c3SU1WZU9mOS80UVd6SmsyWlRKK2NkZnRvWTI3YVdEMEpyUUJDTzNsNkhLNVEwRU5RQ2pBNlhRNmFEUmMxcDlvS0dKb0k2SkJ5K1Z5b2FXMUZYYWJQZlRocGlzcWxRcDZ2UjRKQ1FibzlYcG9OSm9CcUpMNkFrTmI3KzNkZnhENzloOElQVGFscG1MMnBSZERGUG1yaVlIUzI5QkdSTlFaaGpZaUdqUmtXWWJEN2tCTGF5dHNObHUzYzlLMFdtMHdwQmtNMENjWW9PeGtUeVNLZnd4dE5CZ3h0QkZSWCtGQ0pFUVUxM3grUDFwYlcyRnJ0Y0hoY0hTNlA1b2dDTkRwZE5BYmpvYzB2WjRma0lpSWlPaTB3TkJHUkhFbk5PeXgxUVozRi91a3FWUXFHSTFHSkNZYVlUQVl1TkFDRVJFUm5aWVkyb2dvNWdLQkFPdzJPNnd0TGJEWmJaQ2x6bGQ1MU92MVNFeE1SSUl4QVZyT1NTTWlJcUloZ0tHTmlHS2lMYWcxdDFoaHQ5azdYWTVmSVlwSU1CcVJsSmdJUTRJQkNzNUxJeUlpb2lHR29ZMklCc3lKSGpVcmJGMEVOYTFXaXdSakFwSVNFNkhUNlFhNFNpSWlJcUw0d3RCR1JQMnUxV1pEcTdVRnJUWmJwMEV0d1dCQVlsSWlFaE1Ub1ZUeW55WWlJaUtpTnZ4a1JFVDl3dTF5dzlMY0RHdUx0ZE01YWdhREFVbkpTVWhPVElLbzRFcVBSRVJFUk5Fd3RCRlJuNUVrQ1ZackM1b3RsazVYZmRUcjlVaE9Ua0pTVWhMbnB4RVJFUkgxQUVNYkVaMHltODBHUzNNejdLMDJSTnRGVGFmVElUazVDY25KeVF4cWRGSTZidWNneXpMMzRhTzQxbkVvT0xja0lhSlR3ZEJHUkNmRjQvWENZckhBMm15RkpFa1J6NnVVU2lTbkpDTTFOUlVxbFNvR0ZkTHBTQkFFQ0lJQXI4OExyVVliNjNLSU91WDFlVU0vcjBSRXA0cWhqWWg2cGJYVmhzYkdSamlkem9qbkJFR0FNZEdJMUpRVUpDUWt4S0E2R2dvRVFZRFA1Mk5vbzdqbTgva1kySWlvenpDMEVWRzNaRW1HcGJrWlRZMk44UG45RWM5cnRCcWtwcVlpSlNtWkM0cFF2Mm5ydFJBRUFXNjNHd21HQkg0b3ByZ1VDQVRnZHJzaGlpSjcyNGlvVHpDMEVWR25QRjR2R2hzYTBXSzFRZzZFejFZVEZTS1NrNUtSbXBvQ3JaWTlIdFQvQkVHQUtJb1FSUkYrdng4Mm13MkppWW14TG9zb1FtdHJLMlJaaGxLcERBVTNJcUpUd2RCR1JCRmFiVFkwTlRiQjRYQkVQS2ZWYW1GS015RTVLWWtmUkdqQUNJS0FRQ0FRQ200S2hRSU9wd002blk1ekppbXVlTDFlT0p3T3FOWHFzTURHZnkrSjZGUXd0QkVSQUNBQXdHcTFvcUcrQVY2dk4rSjVvOUdJdERRVERBYkR3QmRIaEJQREk5dENteVJKc0xaWWtaNldIdXZTaUVLc1Zpc1VDZ1VVQ2dXSFJ4SlJueEhjSG5lMEZicUphSWdJQkFLd05EZWpzYjRoWXI2YUtJcElTVWxCV3BxSnZSa1VjNEZBQUlGQUFMSXN3Ky8zdysvM3crZnpRWklrR0F3R0pDY2x4N3BFR3NKYVdscGdkOWloVUNpZ1VxbWdWQ3JEaGtjeXVCSFJxV0JQRzlFUUpjc3ltaTNOcUc5b2lGaXlYNjFTd1pSbVFrcEtDdmZDb3JqUjlxRzNyYWV0ZmJ2RDRZREw1WUpHbzRGYXJZWldvNFZTeWYvRlVmL3grLzF3ZTl6d2VYMXdlOXloT1d4dFgreHBJNksreEo0Mm9pRkdEZ1JnYWJLZ3ZxRWVzaFMrK2F0R28wRkdSZ2FTa3JpNEE4V3Z0dDQyV1pZaFNWTEVseXpMb1Y2NVFJRC9pNk8rMTM0bDA3WmZJblQ4YWxzMGg0R05pUG9DZncxSk5FUUVBRFJiTEtpdmI0Qy93ekJJclZhRHpJeE1HQk9Oc1NtT3FCZmFQaWkzZmQ5K1ZVbUZRaEVXMnRvd3ZGRmZhQi9Bb3Yzc3RmM1oxczdBUmtSOWhhR05hQWhvc2JhZ3JxNE9YcDh2ckYybjB5RWpJeDFHSThNYURTNXRINHJiVnBTVVpUbjB1QzIwQVF4cjFEL2Fyd2paRnM3YTk2eHhTQ1FSOVRXR05xTFRXS3ZOaHZyYU9yZzluckIyclZhTHJLeE1KQ1FreEtneW9sUFgvb056K3hESFhqYnFUOUY2MnpvR05RWTJJdXByREcxRXB5R24wNG5xbWhxNFhlNndkclZhamF6TVRDUnl6aHFkSmpwK2dBYkFYallhRU5FQ0dzTWFFZlVYaGphaTA0amI3VUZ0VFEzc0hUYkZWaWdVeU16TVFFcHFLdmlSZ2s1SEhUODR0dzJiSk9wUC9Ca2pvb0hDMEVaMEdwQmtHVFhWTmJCYXJXSHRDbEZFV25vNlRHa21pUHh3UVVNSVAwd1RFZEhwaEtHTmFKQnJ0bHBSVTEwRFdUNnhmTDhnQ0VoTlRVRm1SaVpFQmZkWkl5SWlJaHJNR05xSUJpbVAxNHZLaWtxNFhLNnc5dVRrWkdSbVpVTEZqWVdKaUlpSVRndjhWRWMweUFRQ0FkVFYxYUdwc1FudGwxblFhalhJeTh1RFZxdU5XVzFFUkVSRTFQY1kyb2dHRWJ2ZGpzcktxckROc1VWUlJHWm1Ca3dtVXd3ckl5SWlJcUwrd3RCR05BajQvWDVVVlZmRDFtb0xhMDlNTkNJbk54ZEtoU0pHbFJFUkVSRlJmMk5vSTRwelZxc1YxUjBXR2xFcWxjalB6NFBCWUloaFpVUkVSRVEwRUJqYWlPS1VMTW1vcUtvTTYxMFRBSmpTVE1qTXpPU1M1a1JFUkVSREJFTWJVUnh5T3Awb0x6ZERrcVJRbTFhblJYNStQalJxZFF3ckl5SWlJcUtCeHRCR0ZFY0NnUUJxYTJ2UjFHUUp0UW1DZ0t6TVRKalN1TkFJRVJFUjBWREUwRVlVSnp3ZUQ4em1Dbmc4bmxDYldxMUdRVUUrbC9FbklpSWlHc0lZMm9qaWdLWEpncHJhV2dRQ0ozWmVTMDFKUVhaT051ZXVFUkVSRVExeERHMUVNZVNYSkZTWUsrQndPRUp0b2lpaW9DQWZDUWtKTWF5TWlJaUlpT0lGUXh0UmpMaGNMaHc5ZWl4c0tYK0R3WUNDZ253b3VPOGFFUkVSRVIzSDBFWVVBOWFXRmxSV1ZJWWVDNEtBckt4TW1FeGNiSVNJaUlpSXdqRzBFUTJnQUlDYXFtcFltcHREYlJxTkJnVUYrZEJvTkxFcmpJaUlpSWppRmtNYjBRQ1JaQm5Iamg2RHkrVUt0U1VhamNndnlPZGlJMFJFUkVUVUtZWTJvZ0hnOFhodzlPZ3grUDMrVUZ0NmVob3lNek5qV0JVUkVSRVJEUVlNYlVUOXpHYXp3V3l1Q0Mzbkx3Z0M4dlB5a0ppVUdPUEtpSWlJaUdnd1lHZ2o2a2QxZFhWb2FHZ01QUlpGRVVYRGgwT3I0MmJaUkVSRVJOUXpERzFFL1VDV1pWUlVWTUptczRYYU5Cb05oZzh2aEZMSi8reUlpSWlJcU9mNDZaR29qOG15aktNZEZod3hKaVFndnlBZm9pakdzRElpSWlJaUdvd1kyb2o2a0NUTE9IcjBLTnd1ZDZqTlpFcEZkbloyREtzaUlpSWlvc0dNb1kyb2o4alM4Y0RtUGhIWWNuS3lrWnFhR3NPcWlJaUlpR2l3WTJnajZnT1NMS09zckF3ZWp5ZlVscHVYaTVUazVCaFdSVVJFUkVTbkE0WTJvbE1rU1JKS1M4dmc5WHBEYmZsNWVVaEtUb3BoVlVSRVJFUjB1bUJvSXpvRmZyOGZwYVZsOFBsOG9iYUMvSHp1d1VaRVJFUkVmWWFoamVnaytYdytsSldXd2VmM2g5b0toaFVnMFdpTVlWVkVSRVJFZExwaGFDTTZDVDZmRDZXbFpmQWZEMndDZ0lMQ1lUQW1KTVMyTUNJaUlpSTY3VEMwRWZXUzErdEZhV2taSkVrQ0FBaUNnTUxDWVRBWURER3VqSWlJaUloT1J3eHRSTDNnUDc3b1NGdGdFMFVSaFlYRG9OZnJZMXdaRVJFUkVaMnVHTnFJZWtpV1pSdzdlaXdzc0JVTkh3NnRUaHZqeW9pSWlJam9kQ2JHdWdDaXdjSmNiZzV0bkMwQUdENjhrSUdOaUlpSWlQb2RReHRSRDFSWFZjUHVjSVFlNStYbFFhZlR4YkFpSWlJaUlob3FHTnFJdXRIVTFBUkxjM1BvY1VaR0JqZk9KaUlpSXFJQnc5QkcxQVdiellhYW10clFZMk9pRVJrWjZUR3NpSWlJaUlpR0dvWTJvazY0M1c2WXpSV2h4enFkRGdYNStUR3NpSWlJaUlpR0lvWTJvaWo4a29TalI0OGhFQWdBQUZRcUZZWVhGa0lRaEJoWFJrUkVSRVJERFVNYlVRY1JTL3NyUkF3ZlhnaFJ3ZjljaUlpSWlHamc4Vk1vVVFjUlMvc1hGa0t0VnNlMktDSWlJaUlhc2hqYWlOcXByNi9uMHY1RVJFUkVGRmNZMm9pT2M3dmRxSzl2Q0QzbTB2NUVSRVJFRkE4WTJvZ0FCQUtCc0pVaURYbzlsL1luSWlJaW9yakEwRVlFb0xhMkRsNnZGd0FnaWlMeUM3aTBQeEVSRVJIRkI4SHRjUWRpWFVSZnFIQTFZYmZWak1QMmFoeTIxYUhaNStqK0pDSWFsRkpVQm93eVptSjBRZzRtSnhjZ1gyZUtkVWxFUkVSRS9XYlE5N1I1WlQvK1pmNFd2OW56THY1bDNvaXRsaklHTnFMVFhMUFBnYTJXTXJ4dDNvamY3SGtYNzFac2dqOGd4N29zSWlJYVpPNis2MjRzWExBUWRyczkxcVdjc24rODhnOHNYTEFRbXpkdmpuVXBYZHErYlR0K2RNMlA4TTQ3NzV6VStldldyY1BDQlF2eDFwdHY5WEZsOFUwWjZ3Sk9SYm16RWM4ZFhva2F0eldvcm5SRUFBQWdBRWxFUVZUV3BSQlJqTWdJWUVYMUR1eTJsdVBuUlhOUWFFaUxkVWxFUk5RSHZGNHZGQW9GRkFwRnJFdWhQbFIydEF4T3B4TWxKU1d4TG1WUUdiUTliVzdaaDJjT2ZjYkFSa1FBZ3IvRWVmYndaL0FIcEZpWFFrUkVwK2lOMTkvQTlUKytIaGFMSmRhbFVCOWJ2SGd4ZnZ1NzMrTCsrKytQZFNtRHlxQU5iZStiTjZQTzB4cnJNb2dvanRSNVd2SHZpaTJ4TG9PSWlFNVJTVWtKM0c1M3JNdWdmcUJTcVhEZWVlY2hPVGs1MXFVTUtvTXl0QjJ5MStLTHV1SllsMEZFY2VpVG1oMzQzbDRUNnpLSWlJaUkrc3lnbk5PMnNuWTNUb3NsTDRtb3p3VUFyS25manpFSjJiRXVoWWlJb3RoVHZBZkwvN01jWmFWbGNEZ2NTRTlQeDRLRkMzRGxsVmZpSDYvOEF4OS8vSEhvMktWTGxnSUFwazZiaWtjZmZSUmJ0MjdGbzc5L0ZJc1hMOGJQYnY1WjJIVjM3OXFOaHg1NkNIUG16c0c5OTk0Yjl0emVQWHZ4M3Z2djRkRDNod0FBNDhhUHd5MjMzQkoyak4vdngwMDMzb1NXbGhhODl2cHJTRThQMzYrMXNiRVJTNWNzeGNpUkkvSHNjODkyK3Y1OFBoL1dyMStQVmF0V29icXFHaTB0TGNqSXlNQmxsMStHeFlzWFF4Q0UwTEYzL1B3T21NMW1mUERoQi9qcXk2L3c2YWVmb3E2dURxbW1WRngxNVZXNFl0RVZFZGV2cTYzRFcyKzloVjI3ZHNIcGRHTFlzR0g0OGZVLzd1cVdSNUJsR2F1K1hvV1ZLMWVpdXJvYXNpd2pOemNYUzVjdXhlUXpKNGVPa3lRSkt6OWZpYlZyMThKc05zUHY5eU03T3hzWFhuUWhGaTllREkxR0UzSHQrdnA2TEYrK0hEdDI3RUJUWXhQMGVqMUdqUnFGZSs2OUJ5YVRDZXZXcmNPVGYza1MxMTU3TGY3cnh2OEtuVmRSVVlGUFB2a0UrL2J1UTMxOVBSUUtCYzQ0NHd3c1dib0UrZm5jaW1sUWhyWnFWM09zU3lDaU9GYkZmeU9JaU9MU3FxOVg0Ym5ubmtOU1VoSm1uRHNEZ2lEZzJORmoyTHRuTDY2ODhrcE1PR01DSkZuQ2Q1dS9RMU5URTJiTm5nV3RWb3VDL0lLVGZzMXZ2dmtHVHovMU5BUkJ3TFJwMDVDWW1JajlCL2Jqd2Y5K0VDcVZLblNjVXFuRXhSZGZqQlVyVnVEYmI3L0ZWVmRkRlhhZDlldlhJeEFJWU02Y09WMiszcVpObS9Ec004K2lxS2dJMDJkTWh5UUYzOC8vdmZwL2tDUUoxMXh6VGNRNWI3N3hKdGF1WFl0Smt5WWhNek1UTzNic3dDdXZ2QUs5UVk5WnMyYUZqak9iemZqTnIzOERtODJHc1dQSElpOC9ENVVWbGZqakgvNklvcUtpSHQrVDU1OS9IcXRYclVaQlFRRXV2ZlJTT0oxTzdEK3dIOGZLajRWQ204L253eU9QUElMaTNjVXdtVXc0Nzd6ekFBQjc5KzdGMjIrOWpXMWJ0K0h4Sng0UEMyNGxKU1Y0NU9GSFlMZmJNV3JVS0V5ZVBCbk5sbWJzMjdjUEZvc0ZKbFBuVy9UODhROS9oTlZxeGVUSmt6Rmx5aFFjS3orR0xWdTI0TkNoUS9qN0szK0h3V0RvOGZzN0hRM0swTmJBdVd4RTFJVnFGeWV1RXhIRm8vLzg1ejhBZ0NlZmZCSTV1VG1oZHFzMXVMRGN6Smt6TVhQbVRKakx6V2hxYXNKUGZ2S1RpQjZ2M21odWJzWkxMNzRFcFZLSkovNzBCTWFPSFFzZ0dFaGVlUDRGckYyN051ejRPWFBuWU1XS0ZkaTRZV05FYUZ2M3pUcW9WQ3BjZU5HRlhiNW1XbG9hbnZqVEU1ZzRjV0tvN1ljLy9DRnV2KzEyZlBicFoxRkQyNjVkdS9EeVgxOE96ZlA2WXVVWGVPbWxsL0R4aW8vRFF0dXp6endMbTgyR1cyNjlCVmRlZVdXby9mUFBQc2RmLy9yWEh0MFRxOVdLMWF0V0l6TXJFOCsvOEh3b3VNcXlESnZORmpydW5YKzlnK0xkeFRqMzNIUHg2OS84T25TY3orZkRuLy8wWjN6MzNYZDQ3OTMzY05PU213QUFicmNiVHp6K0JPeDJPKzY3Lzc2d3VsdGFXaUNLWGMvS1dyaHdJV2JObmdXOVhoLzJmbGV2WG8xdk4zNkx1ZlBtOXVqOW5hNEc1WncycCtTTmRRbEVGTWY0YndRUlVYenkrLzBBQUxuRDNwcjl0U2pGMnJWcjRYYTdjZm5sbDRjQ0d4QmNET09PTys4STYya0RnTUxDUW93Y09SSWxKU1dvcjY4UHRWZFZWYUcwdEJRelo4NUVRa0pDbDY4NVljS0VzTUFHQURrNU9TZ29LRUJqWXlPY1RtZkVPVGN0dVNuc0hzeVpPd2NHZ3dGSGp4NkZMQWZ2MWVIRGgzSDQ4R0VVRlJWaDBhSkZZZWZQWHpBZjQ4ZVA3K1p1QkxYOUhRUUM0Wk9OUkZGRVVsSVNnT0N3eU04Kyt3d2FqUVkvditQbllmZEpwVkxobGx0dmdTaUsrT3FycjBMdGExYXZDZmFPenBvVkZ0Z0FJQ2twQ1VhanNjdTZybGgwUlZoZ0E0RHBNNllEQ1BZd0RuV0RNclFSRVJFUjBlQnp5YVdYQUFCKzljQ3Y4TjU3NzRWNjJQcEx5Y0hnWG1BelpzeUllRTZuMHlFM056ZWlmZmJzMlFDQWpSczNodHErV2ZzTkFIUTdOTEtOdytIQXBrMmI4TnIvdlliSEgzc2NkOTE1Rnlvckt3RUFIbzhuNHZqUm8wZUhQVllvRkVoUFQ0Y3N5M0M1WEdIdlpmcjA2V0h6NHRxTUdER2lSN1dscGFWaDRxU0pxSytyeDkxMzNZMVZYNitDMXh2K3k4N3k4bkk0blU2TUhqMGFxYW1wRWRmSXpNeEVWbFlXV2xwYTBORFFBQ0E0YkJJQUxycm9vaDdWRVUxWldSaysrdWdqdlBEQ0Mzand3UWZ4OTcvOUhRRGc4VWJlczZHR29ZMklpSWlJQnNSMTExMkhtMis1R1lJZzRPMjMzc2FTbTViZzVaZGZoc1BoNkpmWGEybHBBUkFNS3RFb2xaRXpoUzY2K0NLb1ZDcHMzSEFpdEsxYnR3NFpHUm1ZTkhsU3Q2KzVlZk5tL095blA4UGpqejJPRFJzMndPMXhZL3lFOGFIdzA3R0hDMEJFRHhPQTBGeXh0dU5QNXIxMDVxR0hIc0w4QmZOUlcxdUw1NTU3RGt0dVdvSVBQL3d3OUZxMjF1QXd5YTdtb0xVOTF4WXEyL2JVeThyTzZuRWRiZHh1TjM3L3lPOXh6OTMzNEkzWDM4Q3hvOGVRa3B3UzZyR01kcytHbWtFNXA0MklpSWlJQmg5UkZISFZWVmRoL3Z6NVdMOXVQWll2WDQ2Vm42OUVaV1Vsbm5qaWlXN1BiK3RoaXRiejRuSzdJdHFVcXVCSDNWWmJLM0tRRS9GOFd4QnF6MmcwWXNhTUdkaXdZUVBxYXV2UTB0cUM2dXBxWEgvOTlWRjd1RHBlNzVtbm40RldxOFdMTDcySTRjT0hoNTc3MVFPL0NodHkyVnZ0MzB0bnI5MVRCb01CZDl4eEI2Ni8vbnA4OGNVWCtPakRqL0RxLzc0S2w5T0Y2Mis0SGxxZEZnRFFaR25xOUJwdElhMXR1S2hhb3c2ZTA5U0VuSnpJZTkyVjk5OTdIOXUyYmNPVlYxNkpKVXVYaElaajd0cTVDK3ZXcmV2VnRVNVg3R2tqSWlJaW9nR2xWcXN4ZTg1c3ZQRGlDOGpNeXNUZVBYdkRBODN4Yk5RMm42dE5XMENvcmEyTnVHYnBrZEtJdHJ5OFBBQW5odTYxVjExVkhScmExMUhiRU1rTkd6ZGczVGZCME5CeG5sWTBodzhkaHN2bHd2bm5ueDhXMlB4K2YyaDQ1TW5xNnIzNC9YN3NQN0MvMTlkTVRrN0dkZGRkaDZlZmVSb0FzSHJOYWdEQnVYMHFsUXBIRGgrSk9vUzF2cjRldGJXMXlNektEUFVnamh3eEVnQ3dZL3VPWHRkUlhCemNmL202SDE4WE5uL3U2TEdqdmI3VzZZcWhqWWlJaUlnR1JNZkFvVlFxb1ZFSGh3RXFGSXBRZTFKaWNFR002cXJxc09PSERSc0dsVXFGM2J0Mm82eXNMTlRldHNkWFIrZWZmejRBNElQL2ZJQmp4NDZGMmgwT0IxNTg2Y1ZPNjV3eWRRcE1KaE8yZkxjRm16ZHZ4dVF6SnlNeks3UGI5OWNXT01yTjVXSHRiNy8xZHRqS2pDZGo2dFNwME92MTJMbGpaOWlxbDdJczQvWFhYa2RkYlYyUHJtTzFXbEZSVVJIV3B0VUdlOVlVWXZEdlFLUFJZTTdjT1hDNVhQanJ5MytGeitjTEhldDJ1L0gzdi8wZGtpVGhxaXRQckxBNVorNGNpS0tJano3NkNIdjNoUDg5MTlYV2Rka1QySGJmMnY4ZDFkWFc0WVAvZk5Dajl6UVVjSGdrRVJFUkVRMkl4eDk3SENhVENlTW5qSWRDVk9EZ3dZTXdtODI0NktLTHd1WlBUWm8wQ1JzM2JzU3p6ejZMczg4NUc4WUVJNVlzWFFLOVhvKzU4K2JpczA4L3c2OS85V3RNblRvVkFMQno1MDVNbno0OVlpamR4SWtUTVd2V0xLeGV2UnIzMzNjL0prK2VESjFPaDcxNzl5SXZQdy9EaGcxRGVYbDR3QUtDd3pndnZmUlNMRnUyREFCdzQwMDM5dWo5alJrN0Joa1pHZGhUdkFjUC9QSUJGSTBvd3VGRGgrRndPREJpeEFpVWxrYjJCdmFVWHEvSExiZmNndWVmZng1UFAvVTB2bGo1QmJLeXNuRG8wQ0hZYkRaY2NNRUYyTEJoUTdmWHNWcXR1UHV1dXpGeDBrUU1MeHdPcjgrTGJWdTNBUUFXTDE0Y09tN3AwcVU0Zk9nd05tM2FoRnR1dmdXVEowK0d4K1BCd1lNSDBkVFVoQXN1dUFBTHIxZ1lPajRuSndlMzMzNDcvdnJYditMQkJ4L0V4RWtUa1oyZGpZYUdCdXpkc3hmUFBQdE1hSFhLamk2NDRBTHMzNzhmai83K1VjdzhmeVo4WGgrMmJkdUdzODQ2Qyt2WHJ6L3BlM1k2WVdnaklpSWlvZ0Z4eGFJcnNHSDlCcXhadlFZS2hRSzV1Ym00ODg0N0kvYmdtanR2TGlvcks3RisvWHFzWGJNV2wxMTJXZWk1VzI2NUJUcXREbXZYcnNYV3JWdVJuWjJObjkveGM1aFNUVkhuUDkzN2kzdVJsNStIcjc3OENydDI3VUp5Y2pJdXVlUVMzUENURy9EQUx4L290TmJaYzJaajJiSmxNQmdNT1BmY2MzdjAvclJhTFI3OXc2TjQ5WDlmUlVsSkNTb3FLakJseWhUY2N1c3RlT3JKcDNwNGx6bzNaKzRjR0JJTVdQYnZaVGgwNkJETVpqUE9QUE5NTEZtNkJDcytXdEdqYTVoTUpzeWFQUXQ3aXZmZzRJR0RTRWhJd1BDaTRiam5ubnN3ZGRyVTBIRTZuUTVQL09rSmZQVFJSMWkvYmozV3IxOFBoVUtCd3NKQzNIREREWmd6ZDA3RUhMLzVDK1lqUHo4Znk1Y3ZSMGxKQ1VvT2xpQXRMUTBMRnk1RVptYm5QWlVMRmk2QXorL0R5czlYWXQwMzY1Q1ptWWxiYjcwVm1abVpERzNIQ1c2UGU5QXR4M0xkbHM2N3M0bUlBT0M5NlhmSHVnUWlJaHJFOXU3Wml3Y2ZmQkNYejc4Y2Q5NTVaNnpMb1NHT2M5cUlpSWlJaURwWXVYSWxBR0RldkhreHJvU0lvWTJJaUlpSUtNeVJJMGV3Y2VOR25EbmxUSXdjT1RMVzVSQnhUaHNSRVJFUkVRRDg4eC8vaE1WaXdiWnQyNkRWYW5IYmJiZkZ1aVFpQUF4dFJFUkVSRVFBZ01iR1JtemZ2aDBqUjQ3RXpiZmNqUHo4L0ZpWFJBU0FvWTJJaUlpSUNBRHc0RzhmakhVSlJGRnhUaHNSRVJFUkVWRWNZMmdqSWlJaUlpS0tZd3h0UkVSRVJFUkVjWXh6MmlqbWZDMU8xTHk1QWM2U0dpaU1XcVJmT1EzSjU0NktkVm1EaW5YVElUUjh2Qk9TM1EzRDJCeGszM1FCbEVaZHJNc2lJcUpCUXBJazFOZlh3K1Z5dysxMlE1YmxXSmRFMUsvT09HTkNyRXZvRllhMlB1S3pPdEM2OHhnYyt5dmhxYkhDMytwQ3dDOUJtYWlET3MwSXc0UThKRTRiRGsxV2NxeExqVHQxNzIrR3ZkZ01BSkE5UGxTL3RnN2F3alJvczFOaVhObmc0S214b3VxMWRSQUN3Y2UyM2VVUXRTcmszbnhKYkFzaklxSkJvYlhWaHNxcVNzaVNESTFHZzVUa1pJaEtSYXpMSXFKMkdOcE9rZVQyb2VuejNXaGF0UmNCcnhUeHZOL2lnTi9pZ1BOUUxScFc3RUR5K1dPUThZT3pvVXpReHFEYTJIQlZOTUd4dHdLNjBWa3dqTXlLZU41VDB4TGVJQWZnclcxaGFPc2hUNjAxRk5qYXVLdWFZMU1NRVJFTktxMDJHOHhtTTNRNkhmTHljcUhSYUdKZEVoRkZ3ZEIyQ254V0I4d3ZmQW1QdWFsbko4Z0JXTmVYd1BsOURRcCtjUm5VNlluOVcyQU1TUzR2NnBadGdYMlBHWDZyRXdDUWUrdWxVWTgxbmxrQVQ4V0pleWdhTk5DUHpCeVFPazhIK3BGWlVDUm9JTms5b1RiakpPNHJRMFJFWFpNbEdaV1ZsZERwZEJneG9palc1UkJSRnhqYVRwTGs4T0RZbnorQnI4SFc2M085ZFMwb2Yrb3pEUDkvaTAvYkhqZko3b1oxZlVtUGprMWZPQldLQkMwYyt5dWhNT3BnbWp1Ujg3RjZRV25Vb3ZEWFY2RHhxejJRV2wwd2pNdEZ5aVhqWTEwV0VSSEZ1ZWJtWnNpU2pJSUMvcUtQS040eHRKMmtxdi83SmlLd0JRQWtuenNLU2VlTmdpWTdPSGZOVzljQzY2YkRzSDU3Q0VLN1kzMU5kbFMvdGc0RmQ4OGJ1S0xqbEtBUVlacDFCa3l6em9oMUtZT1dKaWNGdVVzdWluVVpSRVEwaURnY0R1aDFPcWhVcWxpWFFrVGRZR2c3Q2ZaOUZhR0ZNOW9JU2hGNXQ4OUc0cG5Ed3RwVnlRWVl4dVRBT0trQWxhK3NCdVFUazQvc3hXWTREdFhBTURwN1FPb21JaUlpYXVOMHVXQTBHbU5kQmhIMUFFUGJTV2hjV1J6Umx2SERjeUlDVzN1SjA0YkRkTmtrTkgwZWZtN1RsM3ZDUWx2RlMxL0J0cnM4OUZnN0xBMUYvMjl4eFBYcWxtOUYweGNucmlYcVZCajc0cEpPWDkrMjF3enJwc053bGRiQjMrcUNvRlFFVjdVY240dlVTeWRBbmRiNVA5b0J2d1RyZDBkZzIza1U3Z29ML0RZWEJFR0F3cUNCT2pNSitsRlpNRjAyR1FxdENwV3ZyRWJydHJLbzE2bjZ4eHBVL1dNTkFFQ1Zic1NvSjY2TCtsNEVqUkxqWGw3YWFUMnU4Z1pZTngyRzgxQXQvTTEyU0U0dkZIbzFsS2tKTUl6SlJzb0ZZNkhKaWI2SWlmTm9QWTQ5dGlLc0xmL3V1VEJPSGdaYmNUbWF2emtJVjNralpLY0h5bVFERWlibUkyM2hGS2lTOUJIWEtuLytDemoyVm9RZXQvMWQrVzB1V0w3ZWg5WmR4K0Jyc2tGUWlORG1tNUJ5NlFRa25SVjl6a0RBTDhHK3Z4S09BMVZ3bTV2Z3FiVkNjbm9ocUJSUW14S2dINXVEMUVzblFKT1pGSEd1N1BXajVJN1h3dG95cnBtT3RIbVRRbzhidjl5RCttVmJ3bzRaOCtKTmtCd2UxSCs0RFk2RDFaQmFYY2o1MmNVUjJ5MzRiVzQwcnowQTJ4NHp2UFV0Q0hqOVVCaTAwQmFtSWVtY0VVZzh1d2lDeUMwZmlZZ0dHMW1Xb2VDLzMwU0RBa05iTC9sdExqaStyd2tiNnFoTTFpUDEwdTczZWtpN2JESXNYKzlEd0hkaWxVbEhTVFZrdjlSdlMrdEtUZytxL3JrVzluYmhBZ0FDZmhtZVNnczhsUlkwcjltUHJPdG5JdVhDc1JIbnU2c3NxSGo1YS9qcVc4UFBCK0MzT3VHM091SDh2Z2JKTTBkRG9lM2Y0UldTMDRQcU56ZkF0djFvNUhOMkR5UzdCeDV6RTVxKzNvZlVTOFlqNjlvWkVIcDRYMnYrOVMyYTF4NElhL00xMm9KaFpYYzVoais0Q0tyVWhHNnY0NjVvZ3ZuNUwwS0xyd0JBQUJLY2gycmhQRlFMejZKbVpDeWFGbDY3MjR2UzN5MkR2OFhaOFhJSVNESThWYzN3VkRXamVkMUI1Q3k1RU1reittWVBPMytyQytWUGZ3YS94ZEhwTVMzYlNsSHo1Z2JJTGwvNHVTMU8ySXZOc0JlYllWbHpBUGwzem9FeWtmTVFpWWlJaVBvRGY3M1NTODVENFlFTlFMQ25RZEg5clZUb05UQ015d2xyQzNqOFlTc245aVhKN1VQNWs1OUZCTGFPQW40Wk5XOXVRT3VPOERBa09UMG9mM1psUkdDTEJjbnB3ZEVuUG80YTJEb1NBRFN2UFFEelMxOGhJSFcvT1dqVDZ2MFJnYTA5ZjdNRGRSMTZxYUxXNlBLaTR1V3Z3d0piUjQyZjdvSzd5aExXRnZESlVRTmJaQ0V5cWw5YkQ3ZTVzZnRqZTZEeGs1MWRCcmJtVFlkUStjcWFpTURXa2F1MER1WVh2a1RBSDdubEJSRVJFUkdkT3ZhMDlaSzNMakxBNklabjlQaDhiYjRKOWozaEljclg3SVJ1K0NtWEZxSDJ2VTF3dHd1RWdscUI5RVhUWUppUUI5bnBnV1hWUHRoMm5SaUtXZnZPSmlSTUtvQ29DdlpPdFd3dGhkUWhnS1RPT1FOSjU0eUFvRkZCYW5IQ2NhUU9MWnNQaDU1UHZtQXM5R095SWRrOWFQaG9lOWk1eWVlUGdiWXdEUUNnMEtsNzlWNnEzOWdBYjQwMXJFMDBhR0NjTWd6S1JCMThqWGJZaXNzUjhQaER6enYyVmFKeFpUSFNGMDdwOHRyT0ExVVFsQ0lTeng0QmhVRUR4OEVxZURyc2M5YTY4eGdraHdjS1ErZjcxN1NGVzAxdUNneG41TVBmYklkdDV6RUUvTzJDb3h5QTlkdER5UHJSaklqekZZazZKTTBZQ2Yyb3JGQ3ZucXUwRHZVZmJZZnM5QVlQa21RMHJDeEcvbTJ6dW54UFBkR3l0UlJBc05kVW9WRkI5cHdJWjU1YUsycmYyaGoyQ3dyZHFDeWtMNXdDUmFJT3J0SjYxSCs0RGJJanVNMkErMWdETE44Y2hHazJGNU1oSWlJaTZtc01iYjNrdDdzajJub3pMRXdSWlNsN3Y5MTFTalZGNDZsclFjdW1FMkVxQUNELzl0a3dUaW9JdGVsSFpxSDA0ZVh3MWdZM3QvYTNPR0VyTGcvTnUrb1lYSlJwUm1SZGUrNkpocHdVR01ibEluMyttUWdFZ2d1c0pJelBCY2Jud3R2UUdoSGFET056a1hUT2lGNi9GMWQ1STJ3ZGVnRTErYWtZZHYvOHNLMEJ2QTJ0T1BhWFQrRnZQdEY3MVBSbE1WSm5UZWc2SklvQ0NoNVlFTnI0TytDWFVQN2NTamhMYWs0Y0k4bHdsVGNHMzE4WEVpWVhJUCtPT2FHZVYvditTcGlmWFJuK2ZzcnF3eDRMQ2dHWjEweEg2cXdKRWNNNWRjUFNJS2lWcUhsOWZhak5jYUFLZ1VBQWd0Q3h6N2VYNUFCU0xobVA5S3VtUVduUXdtZDFoSG9tR3ovYkhUYU1WemNpRThOK09UODBqRmVYYjRKQ3AwTFZQOWVHam1sZXo5QkdSRVJFMUI4NFBMS1hBbDUvWkdOdlBqdUxrUWYzZE41VmI3UnVLdzFicVZKZmxCRVcySURnVXZ1R2NlRWh4SFc0OXNUenF2QzZmSTAyV05ic1IwQU9IM0lvS01SK201TUhBSzA3SWhjMnlicit2SWk5M05UcGljaFlmRlpZbSt6eXdmRjlEYnFTZE82b1VHQURnbjhmcHJtVElvN3pXenNmU2dnRWczSFdkZWVHRFpWTm1KQVg2bDA4Y1ozdzNrdUZYZ1BUdkVsUmZ3NGtseGRLWS9oZWZyTERBeW5LTHc5NlN6OHFDOWszeklUU0VMeStLdGtBdGNtSWdGK0t1T2ZwVjB5SitEczJkQWl3bm1vci9JNVRyNHVJaUlpSXdyR25yWmVpRFkvejIzcitRVFhhaCszKzJHRGJlYmd1N0xHbnhvb2pELzA3U2oyZXNNZStkbk9yREdOellQbHFiK2l4Z09BUXlzWXZpcEYwemtna256ZXEwMVVhKzFMSG5pbFZtaEdHVWRHM1NVaVlHTGxCcU1mY0NIU3hzcWQrWkdaRW15WTc4bjFKN3E3bmRxbFNERkNuSjBhOWx2dllpWGxva3RzYjlYeHZvdzIyM2VWd2x6ZkNVMnVGdDZFVmNvZS9uOUExSEo1VDNvQThkWGIweFhOYzVZMEllTVBucDlXOHN3bENsRjg0dENjQThMZTRRaUdRaUlpSWlQb0dRMXN2S1pNamwzNTNIMnZzZENuM2lHTXJMQkZ0Nm96SUQvcW5xbU92a096eXd1dUtIaGJDam1zWFRCSW01aU5oeWpEWTI4MTdBd0MveFlHbUw0clI5RVV4RE9OemtYWDllZEJrSmZkTjRWSDRXOEtIajZyVE85K2VRR25VUVZDS1lmUEl1Z3ZWMFlhM0tveVI0Ynk3RHRYT2hza3FPdlNVZGJ5TzVQR2g3cjNOYU43NFBZUUFlcWFueDNWQjNVbmdqcmFRU2s4WG81RzdDYlpFUkVSRTFIc2NIdGxMK2lnOVBDM2J5MEp6dXJvaXViMXdIcWdLYTFNbTYvc2w4TWkrazF6SnI5M2JFQVFCK2JmUFJ1YVBaa0JNaUw0QWgrTkFGY3IrK0JIYzFjMVJuKzhQZ3JycjN6VUU1UEMvaTQ3RFBIdWtEMExSaVd0MWZiSEt2NitHZGNPSndCWkFjREdUeE9rallKby9HUm5YVE8vRFlrNVFKUnVpdHAvMHp3N1E3WHNsSWlJaW90NWpUMXN2YWZOU29VdzFoQzJWN20rMG9YbERDVkl2SE5mbHVVMWY3QWxib1E4QWpGTUx3eDRIT2l3dTBWblBSWGR6bWhRR0RkcWZhWnd5RFBsM3p1M3luR2dFaFFqVDNJbEl1V1E4Ykx1UG9XVnJHUng3eldFOVdRRzNEL1hMdHFEZzNzdDZmZjJlNkRna3RhdGw2bjNOanJDNWZFRHZGb29aYUk3dnE4TTI2QlkxS2hUY2QzbllrRTF2b3kxaVkreitwREJFTHRwUzlQQVBvTTAzRFZnTlJFUkVSSFFDZTlwT2dtbGU1Q0lWZGU5L0I4ZWh6aGU4YU4xUmhzYlBkNGMzS3NTSWEzWGNvTnBuc1VPT3N2aUp1N3pydmJvNnpqVnpsdGFmMGo1YW9rcUJwTE5Ib09ET09SajUrTFhRRllWdmMrRDR2anI4aENnckc4bzlHSjRaalc1NGV0aGpWMlVUdkkyMnFNZmE5NWdqejQ4eVp5MWVPRXJDNzV0eGFtSEVIRHRQVmVTUTJ2Nmt5VTJOYU90WUp4RVJFUkVOSElhMms1Qnl3VmlvczVMQzJnSWVQOHFmK2d5MTcyNkM2Mmc5L0E0My9EWVhIQ1hWcUhyMUcxVDhiWFZFRDVCcDNpU29UZUh6czFScENlSFg5VWxvV3JVM3JLMTUzY0d3L2RlaVNaaVFGL1pZYW5XaDl0L2ZkVHFNMDJleHc5WGhtczZ5K3FpQlVaV2FnSlNMTy9RcXlvR3dhNHVheUU1YysvN0tMbXZ1VE9MVThFM3NoQUJRODhaNlNCMTZMYjBOcmFoZnNTT3NUWmxtaEw0WCsrZ05OTW5SK1VJd1FIQ29Zc1BIT3dleUpLaFRFeUordmhzKzNnbFBYVXZVNHdPQkFHeFJ3aklSRVJFUjlRME9qendKb2xxSi9Edm00T2hqSzhLSE84b0JXRmJ2aDJYMS9vaHpPdlk3R2NibElPUEthUkhINmRzdFBkK200WVB0Y0IydWd6b3JDWjRhS3h6N3VnOC94cW1GVUtZWjRXL1hJOVc4NWdDY1IrcVFOR01rTk9tSkNBZ0NmRTAyT0VwcTROaHJSdWIxNTBIWGJnaWNkWDFKY04rMjZTTmhHSmNEbGNtSVFDQUFiM1V6R2o3ZEZmWjZtcnpVc0gzREZBbGFpRG9WWk5lSisyUGJlUXpsejYyRUppc1pQb3NkK1hmTTZmWjlBTUdsNmZYamN1QThlS0szeDNHd0dxVy8vVGNTSnVkRGthQ0RyeW00OG1MN3piVUJJT09xczhLVzRJODNIZWVWT1E5VW9mck5EVWlZbUE5L2l4UE5hdzlFN0pjM0VFenpKcUhtalEyaHg3TExpOUtIbHlQbGdySFFGYVpCWWRSQmRubmhybWhDNjg1amtMMStqSG5xaGdHdms0aUlpR2dvWUdnN1NacWNGQlRjZnprcVh2NGFVbXZ2TjhjMmpNdU5HaVlNWTNPZ3lraU1XSzNQdnJjQ2FKdjdKQXJRRnFiQlhkYlE2ZlZGcFFKNU4xK0M4cWMrRFp0LzVqRTNvZDdjZFM5ZGU1TE5EY3VxZmJDczJ0ZmxjV2tMcG9ROUZnUUJ4ak1MMGJMNWNGaTdZMThsSFBzcW9lcGlCY2hvY245Mk1ZNCt0aUpzNDJ4L2l4UFc5ZDkzZWs3S0plT1JQR05rcjE1bm9DVk1Ma0RkQjl2Q1FyMTFmUW1zNjB0Q2o5V1pTZkIyMHN2Vlg1TFBId1BiN25MWWk5djFvUGxsTks4OWdHZ1JVaEZsVlZVaUlpSWk2aHZ4MndVeENPaEhaR0w0UTFjaDhheWlYaTgyV1AvQk5qUjBuT09HNE1JZnVUKzdHR0tIdVcwaG9vRHNHMmJDTURxbisvcEdacUxndnN1aDZPRkNIQXB0NUFJVTNSSFVDbVRmZUFFU3B4UkdQSmUrK0t3ZXYzWjNWTWtHRFAvZGxkQ1BqdXlKaktBVWtmNkRzNUY5dzh3K2VlMytwTTFOUmZyQ0taMCtyODVLUXM1UEx4ckFpb0lFUVVEZWJiT1FOSE4wajQ3dk9CZVRpSWlJaVBvT2U5cE9rVG8xQVhtM3o0S3A0a3pZZHgyRC9VQVZ2STAyU0hZM0JFR0FNbEVIVFY0cW5OL1hSS3dFMmZEQk5zQXZJWDFSK0RESnRqRFkrUGx1T0E1VVFiSzdJZW8xMEkvTWhPbXl5ZEFYWmFCdStkWWUxV2NZazRPUlQxeUxsbThQd2JiSERFK0ZCWDZIR3dJQVVhZUdPaU1KdWhFWlNEeTdLR0x1Vityc002QktOY0Irc0JwK2l4MSttd3NCS1FDRlhnMU5kaklNNC9PUWZQN29UcGVPVjZjbW9PaWhxOUR3NlU3WTkxVUc5MXNUZ3B0UUovWndYN3YyVk1rR0ZQNzZDdGdQVktGbHl4RzRTdXZnc3pvUjhFbkJtcktTWVJpWGkrUUx4M1JhVXp6S3VPb3NhUE5Oc0t6ZUI3ZTVDYkpmZ2pyTmlNU3ppMkNhTzZuYmxVTDdpNmhXSW5mcFJVaTlkRHlzRzc2SDQxQU4vTTBPeUI0L1JMVVN5aVE5TkxrcE1KeVJoNlN6UjhTa1JpSWlJcUtoUUhCNzNJTnVZNlhydHJ3WTZ4SjZ6WEc0QmhYUGZSbXg1RDhBbUM2YmpNeXJ6NGxCVlVTbnIvZW0zeDNyRW9pSTR0cUJBd2VSbXBLQ3JPd2VqR0lob3BqaThNZ0JZaGlWamZ4NzUwR0lzcXBpMHhmRnFIbDNVd3lxSWlJaUlpS2llTWZoa1FQSU1Eb2J3KzZiRDhlQjZLcy91aXN0ME9aRjdwRkZSRVJFUkVSREYwUGJBTk9Qekl6WVBKbUlpSWlJaUtnekhCNUpSRVJFUkVRVXh4amFpSWlJaUlpT2EybHB3Y0lGQy9ITCszL1piNi94MGtzdlllR0NoZGk5SzNMN3AvNzByN2YvaFd0L2RDMTI3dGpacjY5ejI2MjNZZUdDaFpBa3FWOWZaeWpoOEVnaUlqcnRCQUtEYm1Ga0dnSUVRWWgxQ1RURWxYeGZBb2ZEZ2RLeVVreWROalhXNVZBdk1MUVJFZEdnMXo2a3RYM1A0RWJ4UkJBRUJBS0JzT0RHRUVjRDdiNzc3a05KU1FuT1B2dnNXSmRDdmNUUVJrUkVnMWI3Z05ieHE4a1BQMEFBQUNBQVNVUkJWT014UkxIUU1hUzEvNHAyREZGL1NrMU54WG5ublJmck11Z2tNTFFSRWRHZzFENmd5YklNQVFJVVNnVkVRWVJTcVlRb2N0bzJ4UTlabHVIMyt5RUhaRWgrQ1RKa0NJSVEramxsY0NPaXJqQzBFUkhSb05NVzFOcSsxR28xdEJwdHJNc2k2cFFvaWxDcjFjRUhHc0R0ZHNQcjh5SVFDRUFVUllpaU9DU0MyOGFORy9HbkovNkVxNisrR2xjc3VnSnZ2UDRHZHV6WUFhZlRpY0xDUWx6em8yc2llb0txcTZ2eC92dnZZKytldldodWJrWmlZaUxPUFBOTTNIZi9mVml4WWdYKytZOS9ZdDVsODNEMzNYZEh2TjZMTDc2SUw3LzRFZzgvOG5Cb1NLRGI3Y2FLRlN1d2NjTkdWRmRYUXhSRjVPZm5ZK2xQbDJMaXhJbGg1N3ZkYnJ6MTVsdllzR0VEYkRZYjh2UHpjZU9OTitLc3M4K0tlQzJ6Mll6bHk1Wmp6NTQ5c0ZxdDBPdjFHRDkrUEs2KzVtcU1IVHUyeC9kbys3YnQrUGlUajNINDBHRTRuVTZZVENaTW5UWVYxMTc3Lzl1NzkvZ202L3Y5NDYvY1NkcjBSRnNLaFJiUUFrNlFjcWJvNUNDbklnZ2lvaUNpekIvcW5CT0htMU0zM1ZmZFJBVTJ3Uk51T3ZFNDFJRWNIRG9WRk9SY1FFUU9wVkFwUjRIQ2dFSkxtelp0a3p1L1AwSkRRMXRBS0RTbDEvUHgwQ2IzOFgySEhuTGxjN2hIMHJCaHd3cmJiOXl3a1Jrelo3QTlhenNBeWNuSjNQZXIrNWcwY1JLN2R1MWl4c3daUkVaR0FyNEpVT1ovT1ovbm5udU9qcDA2Qmh3bk16T1R1WFBtc21YTEZnb0tDb2lPamlhbGE0ci9kUzB0TFdYWnNtVXNYTGlRN1AzWjVPWGxFUjhmejhBYkJqSnMyTEE2OGYxYmsvUXhwSWlJMUNybEF4dEFSSGlFQXB2VU9nNkhnL0R3Y0FELzkzTmQ2c3FiZHp5UFJ4OTVsRzNidHRHbFN4ZGFYOVdhckt3c0pqdy9nVVdMRnZtMzI3MTdOdytOZTRobFM1ZlJxbFVyQmc0Y1NGSlNFdDk5OXgwQXZYdjN4bXExa3JZeXJjSk1oVzYzbTdTVmFjVEZ4ZEdsU3hmZmVmTjg1NTMrcitrNG5VNTY5T2hCU2tvS1I0OGVKU3NySzJCLzB6UjU1aS9Qc0hidFdqcDI3RWhTVWhJN2QrNWsvUGp4N05xMUsyRGJ0V3ZYOHR1SGZzdml4WXRwMnF3cC9WTDdjY1hQcnVEYmI3L2xENC85Z2VYTGw1L1Y2L0xCOUEvNHkxLyt3cGFNTGJScjE0NStxZjJJaW9waS9wZnplZmgzRDdOMzc5NkE3UmN0V3NTVFR6N0psb3d0dEczYmxtN2R1ckYvLzM2ZWVQd0pDZ29LenU0ZkEvamk4eTk0N05ISFdMMTZOUzFhdHFCUDN6NGtOa2xrK2JLVGRhZWxwZkhTaXkvaExIQnl6Yyt2b1Y5cVA1eE9KKys4L1E2elo4OCs2M1BKdVZGTG00aUkxQnJsdTBPYXBrbGtSS1M2UVVxdFpiUGFDQThMSjc4Z0h6alpSYkl1dEZoOC9kWFgzSExMTFl5NWU0ei9aemd0TFkwSnowOWcycHZUNk42OU93NkhneSsrK0FLWHk4VzRjZU1ZTUhDQWYvL2MzRndBb3FPanVlYWFhMGhMUzJQamhvMEJNeUt1VzdlTy9QeDhSb3dZNFQvSHE2Kzh5dTdkdXhrMGVCRDMzMzgvVnFzVjhMVWlIVDE2TktER3JLd3N1bmZ2enZobngyTzMyL0Y2dlV5WlBJVWxTNWJ3MVlLdnVQL1g5L3RyZWVGdkx3QXdjZEpFMnJadDZ6OUdSa1lHZjNyaVQ3enk4aXQwNk5DQmV2WHFWZm1hZkwvdWUyYk1tRUZDUWdJVEowMmtRWU1HL25Xelo4L212WGZmNDVXWFgySHlsTWtBSER0MmpOZi84VG9oSVNGTW5EU1JLNis4RXZDRjFWZGVmb1hGaXhlZjFiOUZWbFlXYjd6eEJsRlJVVHozL0hPMGFOSEN2eTQ3Tzl2L3VFR0RCa3ljTkRHZ05mTFdXMi9sMS9mL21zLy8remtqUm93NHEvUEp1ZEZmT2hFUnFSWEtCemFQeDBPSVBVU0JUV3E5c202VEhvL0gzOXBXRjFyY21qWnRHaERZQUxwMTYwWktTZ29GQlFWczNMZ1I4QVVRd04reVhpWW1Kc2IvT0xWL0tnRExsaThMMkdicGtxVUI2L2Z1M2N1YU5XdElTRWpndnZ2dTh3YzJBTHZkVHFOR2pRTDJ0MXF0UEREMkFleDJPK0FMMDBOdUdnTDRXZ0RMTEZ5NGtNTENRZ1lQSGh3UTJNRFhWVEcxZnlvdWw0dGxTd1ByTzlXOGVmTUErT1Y5dnd3SWJBQzMzSElMVFpvMElUTXprejE3OWdDd2VQRmlYQzRYQXdjTzlBYzJBSnZORmxEM21jeWRNeGZUTkxubm5uc0NBaHRBWW1KaXdMV2MybjAwTVRHUnl5NjdqQ05IamxCWVdIaFc1NU56bzc5MklpSlNhNVNGTnNNd2NEalVKVkl1RFdHT01BekRxRk5kSkpQYkpsZjZvY3VWclh6aFkvLysvUUQwN3RVYmdOZGZmNTJwVTZmeTQ0OC9WdGduSlNXRjJOaFkxcXhlNHc5NUxwZUxOV3ZXa0p5Y1RKTW1UUUJJMzVRT1FJOGVQYzRxMENRa0pBU0VROEFmN0p4T3AzOVo1dFpNQUs2NTVwcEtqMU1XZEhiczNISGE4MlZtWm1JWUJpa3BGY2ZMR1laQjIzYStRTGhqaCs4NFAyVCtVT1Y1dzhQRGFkeTQ4V25QVnlZOVBSMkx4Y0oxdmE0NzQ3Wk9wNU8wdERUZWZlZGRKancvZ2Q4OCtCdjI3ZHNIUUhGeDhWbWRUODVOclF4dDBmYndtaTVCUklLWWZrZGNtc3EzdFBrbmRCQzVSSVRZUStwVVMxdE1kRXlseThzK2pDa0xYKzA3dE9lWlo1NmhTWk1tTEppL2dMRVBqT1dwcDU3eUJ3WHdCWm8rZmZxUW41L1BodlViQUZpMWFoWEZ4Y1drcHFiNnR5dnIvbmkyWVNZaUlxTENzdERRVUNEd1ZpTDUrYjd1clhGeGNaVWVKNjYrYjNsUllWR1Y1ekpORTZmVFNXeHNiRUFMNE9tT1U5WkZ0RUhEQnBWdWI3T2RlUlNVYVpyazV1WlN2Mzc5TS81ZVhiVnFGZmZlY3k4VG5wL0E4dVhMY1JXN2FKUGNodnIxNndPNnZjcUZWaXREMitVUmxYOXppb2lBZmtkY2lzcmZqODAwVGF4RzVXOXFSR3FyVTF2YUx2VTN3S1dscFpVdVAzTDRDQkFZNnJxa2RPRWZyLytEOGVQSDA2bHpKOVovdjU3SEhuMk00OGVQKzdmcGYzMS9BSmF2OEUyY3NYVEpVaHdPQnoxNjl2QnZFeExxQ3lVNVIzT3E5VnJLZ21aVnh6MTZ6QmNXSTZNaXF6eEdXVGZaM056Y0NsMUJxenFPMWViN1BWZ1dHazlWL3ZVNTNYbnRkdnRwend1K0NWeGVuUElpZHJ1ZHFhOU41WjEzMzJIOCtQR01IVHUyeXJBcTFhdFdocmFrc0lyVG5ZcUlsTkh2aUV0VCtRbElxdm9rV3FTMnN0bHNkV29XeWF6dFdSV1dtYWJKdDJ1L0JVNTJreXhqc1ZqbzNLVXp6ejc3TEwxNzl5WS9QNSsxYTlmNjF6ZHIxb3hXclZxeGV0VnFjbkp5V0w5K1BUMTY5aUFzTE15L3pSVXRyd0I4RTM1VTUydGNOcDVzM1hmcktsMmZudTdybG5uVlZWZWQ4VGdlajRmMTM2K3ZzTTQwVFRJMlp3RDRieC9RdEduVGdPT1hsNzAvbTV5Y3N3dW5MVnUyclBLOFpiSzJaVkZVVkVTUEhqMW8zcnk1ZjduYjdRNW85WlFMcDFhR3R0N3hWMkd6NkErMmlGUmtzeGowaVc5VDAyWElCVkxXZGF3dXpLNG5kWXZGWXFrelhTUEJONzVzNGRjTEE1Yk5uajJiZ3djT2N0VlZWNUdVbEFUQTFxMWJLMHpsSHhidUMyS25mbmlUbXBxSzArbms3YmZleHVQeDBMOS8vNEQxSFRwMm9IRkNZekl6TXl0TVVWOVVWSFRPNGFQLzlmMngyKzNNbXplUGpJeU1nSFViMW0vZzY2KytKaTR1amg0OWVsUnhCSi9CTnc0RzRKLy8vR2VGd0RWejVrejI3dDFMdDI3ZC9PUHFldmJzQ2NDYzJYTTRrSDNBdjYzVDZXVHExS2xuWGYvQWdRTUJlT09OTnpoMDZGREF1ckxiSUpTTkFkeno0NTZBOVI5TS82REtsajZwWHJWeXl2OUVSeXczSjZZd2UvK2FtaTVGUklMTThLYlhrT0NvZkt5RTFHNTFwZHVZMUYxMTZYdThiZHUydmh0ZkwxaEEwMlpOMmJON0Q5dTJiU01xS29weEQ1MjhTZlluY3ovaGh4OStvR09uamtSRlJyRi8vMzdXcmwxTFltSmloUWs0cnV0MUhkT21UV1Bac21Va0ppYVNuSndjc041cXRmTFlZNC94OUZOUDgvNTc3N1A0bThXMGF0MktndndDTWpJeUdIbjdTSC9yMVU4Ukh4L1BRNzk5aUpkZWZJbkgvL2c0SFR0MXBFR0RCaHpJUGtCR1JnWmhZV0g4OGZFLytzZkRWYVZuejU1czJyU0pMNy80a3Z0L2RUOWR1blRCNFhDd2ZmdDI5dXpaUTdObXpSajc0RmovOXUzYXRhTmZ2MzRzV3JTSWNlUEcwYlZyVnl3V0MrbnA2VFJ0MXBUTEw3K2NQWHYyblBGRHJuNnAvZGl3WVFOTGxpemhnVjgvUUtkT25ZaU1pbVR2ajN2WnQyOGZNeitlU2F2V3JZaVBqMmZUeGswOCtzaWp0R2paZ3F4dFdUaWRUbHEyYk9tZkhFVXVuRm9aMmdDR051bkN5cHdmT09ES3JlbFNSQ1JJWEI3ZWdKc1N1OVIwR1hJQjFhV1dDS2w3NnRMM2QrdldyUmsxYWhUdnYvOCtTeFl2SVN3c2pGNjllakY2OUdnU0VoUDgyMTNYNnpxT0hqM0s2bFdyY2J2ZHhNZkhNM0xrU0liZVBEU2c2eVA0Smc2NTl0cHJXYnAwcVgrYS8xTzFhdFdLbDE5K21Sa3paN0JoL1FhK1dmUU5NVEV4ZE96WWtjNmRPMWU2ejlubzA2Y1BDUWtKeko0MW15MWJ0ckJwNHlaaVkyUHBsOXFQMjBmZVR1T0VzNXY4NU1FSEg2Uk5temJNLzNJKzY5YXR3K1B4MExoeFkyNi8vWGFHM1RLc3d1UW92LzNkYjJuYXJDbGZMZmlLVmF0V0VSc2JTOSsrZmJuanpqdjQzVzkvQjNER0NVWXNGZ3VQUFBvSTdkcTFZOEdDQmF4ZnZ4N0RNRWhJU09ETzBYY0N2bkY3NDU4ZHo5dHZ2VTFtWmlaNzkrNmxVNmRPM1Blcis1ajh3dVJ6ZU1Ya3A3SzRpbDIxOXJmRGx2ejlqTjh5dDZiTEVKRWdZR0JoUXR2YlNkSWtKSmVrc3JFK3BhV2xsSlNVRU44d3ZxWkxFcWwyaHc0ZklpUWtCTHZkam1FWUYvdytoRnUyYktWK2JPeFpCNHJxc0dMRkNpWk5uTVR3NGNNWmMvZVlhai8rRTQ4L1FVWkdCdSsrOTI2ZG5pREQ2L1V5OHJhUldDd1dabjQ4czZiTGtXcFFLOGUwbFdrVDFZUVBybjZRb1lsZE1ORDRCcEc2eU1EQ2tJVE8vT3Zxc1Fwc0lpSjEyTjY5ZTBsUFR5Y2xKYVZPQnpid2pSa3NMQ3owVDFvaXRWK3Q3UjVaeG1ZeEdOV3NHejBhdEdKajdvOXNLOGdtSy85L0hDdDFubmxuRWFtVll1MFIvQ3lxRVQrTFRLUmp6R1UwQzZ2YmY1eEZST282cjlmTDlIOU5CMkQ0aU9FMVhNM0Y0WGE3V2I1OE9kZGRkMTNBcEN6L08vZy9YbnZ0TlFBR0RSNVVVK1ZKTmF2MW9hMU1zN0M0RTIvY090VjBLU0lYbmNjMGNlWVhrSitmVDM1K1B1NVRadHFxak5Vd2NEZ2NPTUxEaUFnTHh4RWVSc2lKMmFGRVJFUnFnNnlzTEdaOVBJdkRodytUbFpYRmdJRURhTk9tYnN3Z2JKb21VeVpQNGUyMzNpWTVPWm5JcUVpT0hEN0NwazJiS0MwdFpjaVFJUlVtYTVIYTY1SUpiU0oxbWRVd3FCZGRqM3JSOVFEZlRVc0xuWVU0Q3dzcExDckVWZVNxc0kvSE5IRVcrcmJKd1RlMXNHRTFDSE9FRVJibUlEdzhnckF3aDMrYVh4RVJrV0RqOFhqWXNHRUREb2VEa1NOSE11cU9VVFZkMGtWanM5bjQ1WDIvWk9XS2xXUmtaSkNmbjA5VVZCVHQyN2RuNEEwRHVmYmFhMnU2UktsR3RYb2lFaEU1TzZiWGk2dW82R1NRS3l5c2NOK2JxaGhXZy9Dd2NCeGhEc0xEd3drTEM4TnUwK2M5Y25GcEloS3BDK3JDUkNRaWNtNzB6a3VrRGpBc0ZzTER3d2tQRDZkc3FnN1ROQ2x5dVhBVkZ1RTgwUnBYVWxKU1lWL1RZMUpRVUVCQlFjSEo0MWtOSENHaGhEb2NPQndudm9hR1lsT1lFeEVSRWFsMmVvY2xVa2NaaGtGRWVEZ1I0ZUhFNFp2SXd6Uk5pb3FLY0JXNXpoamtDb3VLS0N3cUNsaHVOUXhDUWtNSkRRMGxMQ3lNME5BUVFrTkQxY1ZTUkVSRTVEd290SW1JbjJFWVJFUkVFQkVSNFE5eUh0UEVWVlJFVVpHTHdxSkNpZ3FMS0MwdHJYUi96NG5RVjFSVVJHNXVic0J4UTBKRGNJU0U0aWdMY3c2SEpqNFJFUkVST1FzS2JTSnlXdFp5UVk1eUxYTEZ4U1VVRjdzb2Nya29LUzdCNVhKVkdlWk0wOFJWNVBKTmlKS1g1MTl1c1ZpdzIrMkVoSVFRWXJmN1d1Vk9QQTRKQ2NHdzF1cGJTWXFJMUNwbEg5SzVYTVc0UGU2YUxrY0VBRWRJS05FeDBUVmRSbzFUYUJPUm44d3dETUxDSElTRk9ZZ3B0OXpyOWZvRFhGR3hpK0xpWWtwY3hSUlgwc1hTdjMxSlNhVmRNTUVYR08waElkaEQ3TDRnRnhycUQzajJrQkFNaStVQ1hKMklTTjNpOVhyNTM2RkRIRGw4cEtaTEVha2dNakpTb1EyRk5oR3BSaGFMaFZCSEtLR09VS0k1K1F1MkxKd1ZGNWRRZkNMUWxSU1hVRnhjak5kYjlRUzJIdFBFNDNMaGNsVzhaUUdBMVdyMWhialFrSk9oN2tRcm5jYlJTWFc0NjVkanljczdmdHB0eHZ4aUZNTnVHbnlSS3JxMDdOdWZ6WU8vKzBPRjVUYWJqZGlZYUs3ODJSV2s5dTFGNTQ3dGE2QzZ1c0hyOWJKangwNWNMaGYxNmtVUkV4TkxaRVNFZWpxSUJCbUZOaEc1NEN3V0M2RW5KaWloWGxUQU9yZmI3V3R0S3kybDlFU1FLemt4cmJ2YmZmcnVPUjZQeHorR3JqSldxeFc3M1k3TlpqdnhuKys1M1diSFp2Y3RzOXBzV0Mvd3ROb2kxY2xaV01oMzY5YXpiLzhCN3J4OWVFMlhjMEc0M1c0T0g4bmg4SkVjVnE1YVE1OWVQWGhvN0s4dStCVDRaUTRmeVdIMW1yVkVSRWJRdDFmUGkzTE9tcEpmVUVCSlNRbk5XelFuSWp5OHBzc1JrU29vdElsSWpTb0xWSlc5VmZCNnZiNzdjcFdXVWxwU1F2R0pycFNseGI2UWQ2Wjd6WGs4bnJPNkg1M0ZZamtaN093MjdGYWJMK3paZmFIT2JyTmpzMW14Mld4WTFDV3pUaHJ6aTFFTUhuaDlwZXRzTnV0RnJlWHpMNy9pd3htemFka2k2WklLYlZQKytpek5MNzhNcnhlY2hVNTI3TmpGbkhuL1pYUEdWaFl2WFVHVHhBUkczREwwb3RUeTZqL2VaRk42QmtPSERMb281NnNwWHFDa3BJU0VoQVFGTnBFZ3A5QW1Ja0hMWXJINHVqK0doRUJFUklYMXB0ZEw2WWtnVjFKYVNzbUpWcnJTRWwvSTg1am1XWjJuTEJ5V2xwWkM1WTEyZm9aaFlMVmFNYXdHTnFzTnE4Mkt6YkJpMkt6WVR6dzNyRlpzVml0V3F5L29HVllyaW5xMW02OHJycnJjWGtobFAxc0EwZlhxMGJsVEJ6cTBiOHVmbm42T3pHMVpmUGJGQW9ZUHUwa2ZuRlFqcjJsaUdBWnhjZlZydWhRUk9RT0ZOaEdwdFl6eTNTNHJZWm9tYnJmN3hIOGUzTzVTU3QxdTNDV2x1RDBlU3QybHVFdmRaK3lHZWVveFRkT0VVaWltK094ck5Rd013L0IxeWJSYXNWb05yT1ZDbjhXdytMYXhHRmlzdm0ydFpjL0xyZE00RTZrcEhvL0hINm91RnF2VlN2L1UzbVJ1eXlJdjd6aEhjbzdTc0VGY3RaN0Q2L1hpOVhvdld0ZkxZR083eVArbUluSnVGTnBFNUpKbEdNYkpscm96TUQybUw4UjVQTGhMM1hqY2JrcktoYnBTZHltZVVqZnVzK2h1V2VueFQ0UzlueElRVDhkcUdGZ3NGZ3lyRmFQczhZbGdhREVzV0MzbEhodFdMSWFCeFFJV3c4Q3dXTEJZZkY4eExMN25ob0hCS2M4dEZyQllOT2J2SjlpZmZZQUZDeGV6S1gwekJ3OGVvcVMwbEpqb2FEcTBUK2IyRWJmUUtMNWhsZnQrdS9aN0ZpMVp4cmFzN1J6UHp5Zk1FVVpDNDBZTTZOK1gxTDY5ZUhiaVpMNzdmb04vK3gwN2R6TjB4R2ovODFrZnZodlFHcGhmVU1BWDg3OW03YnIxWkdjZnhGVmNUTDJvS0s3OFdVdXVUKzFEU3VlT0ZXcll2bU1uanp6K05BRHZUWHVOckt5ZGZQVHhiSDdjdTUvV3JYN0doR2VlOUcrYnRYMG44Lzc3SmR0MzdPUkl6bEVjb2FFa0pqWm1RR3BmK3ZXNTdyeGV4L0ppWTA3T1VWdGNmUEtEa2szcEdTeGV1b0t0UDJ3ajUraFJUTk5Mby9pR2RQdjUxUXdmZGhNT1IrQ0hPWjk4K2pudlRmODNUUklUK1B2TGYyUE9mLzdML0s4V2N2aElEcmVQR01hbzIyN2x0dEgzQnB4ajNtZGZNTyt6THdDNDhvcVd2RER4bVdxN3JtQnhzWU80aUp3YmhUWVJFY0N3R29SYVE2bTh6UzZRNlRGeGU5eitNWE51andmVDdhSFU0OGJqOXZqV25maHF1ajE0eWxybnFwRy82K2M1aHNoelpUVU1zSndTN0F5THIwVVF3R0x4Zi9WOU9mRVY4Rm9JM0FaTGhYMU8zZGVMRjR2RmdtbWFlRTNUMTBKYVVrSjh3L2lMZHMxbjYvQ1JISDd6OEI4d1RTOVdxNVVHY2ZYeG1DWkhqdVR3elpMbHJQMXVQUy8rOVZuaVR3bHVSVVZGVEg3bDczeTN6aGZJckZZck1kSFJITS9QWjl2MkhWaXRWbEw3OXFKK2JDeU5HOFZUNEhSU1VPREVaclBSb0Z5M05zTTQyVzF3ODVhdFRKcjhDdm41QlFCRVJJUVRFeDNOc2R4YzFxeGR4NXExNitqYnF5Zmp4dDVYWlF2VHB2UXR2UHphNjRTRmhSRVhWejlndXhtejV2THZqK2Y2angzZnNBRTVSNC95dzdidFJFVkdWbXRvTzNqd2YvN3JpNnNmQzhEUzVTdDU4ZFhYQVFnTkRhVmhnd1ljejg5bmYvWUJaczJkeDhiMERDYU9mNnJLOFlZelozL0N2eitlUy8zNnNRR2hzSEdqZUlxTGl6bDY3QmdsSmFWRWhJY1RGUlVKUUlOcWJ1RVRFZmtwRk5wRVJINGl3Mm9RWWoxejY5MnAzRzVmUzUzcDhRU0dPOU9EMStNTGRxYlh4R3Q2L1VIUDYvWDZXK204cG5uVzQvUXVsTEx6WDl5b0dOaFM2YTdpSnU0MXplMTJrOUM0TVNPSDM4elZYYnNRNW5BQXNIUFhidjc4M0Y4NWZqeWZtYlAvdzdpeDkvbjM4WHE5dlBEU2E2eGJ2NUdRa0JERy9HSVVmWHYzSk16aHdEUzk3TnkxaS9VYjB3RjQ4TmYzQXZEeG5QL3c0WXpaWEg1WlUxNzg2M01WNnRpZmZZRG5KazZoeU9XaTFaVlhjUCs5WTJqWklnbUF3c0lpUHYxOFBqTm16ZVdicGN0cDJMQUJkNHk4dGRMcm1mN1JURzY5K1NaRzNYWUxWcXNWWjJFaEFIdCszT3NQYlBmY2RRZERCZy8wQjdxZHUvZXdZOGV1Nm5nNUFWK2cvZStYWHdIUXZsMWJ3c0xDQUNndUthRkQrN2FNR0hZVGJhNXE1Vzh0V3JKc0pTOU5mWjF0V2R0WnZuSVZmWHIxcUhETS9JSUNQdjE4UGs4ODlqdCtmblVLZ1AvYVhwMHlFWUNueGs5a1Uzb0dxZjE2Yzg5ZGQxVGI5WnhKUVg0QnVjZFBmNHVKNnVTRmFtdjlGNUVMUzZGTlJPUWlLWnVoc2pwNFBKN0FRT2N0Ri9STUw2YnA4VC8yZUUrMDlKbGVUSzhYcjJsaTRnMTg3dlhpOVpwNHZaeDhicHA0b2RwYkNXdWp0OS83Z0xmZis2REM4dkR3TVA3OS9qUUE0dXJIOHZJTEV5cE1XTktpZVJKREJnM2t3eG16L0FHc1ROcnFiMW0zZmlNV2k0VW4vL2g3T3JSdjYxOW5HQmF1YU5tQ0sxcTIrRW0xVHY5b0prVXVGMDBTRTNqMjZTY0N4bnlHaDRkeCs0aGhlRHh1UHA0emowOCsvWndoZ3diNFc1UEtpNnRmbjlHalJ2aWZsODB1dUdQbjdoUDFHUXdaZkVOQUMxK0xwTXRwa1hUNVQ2cjNWS2JwNWZqeDQyUnN6V1RHckUvSVBuQ1FrQkE3WTBhUDhtL1QvZWZYY0gyL1BoWDI3WDFkZDc1WnNveU42Um1zMzVoZWFXZzdmanlmNGNOdThnZTI4dGRXMHdvTEMvRmV4SjgzQ3dwdElyV0ZRcHVJU0MxVUUrTlFUTytKb0ljM0lOajU4cDh2T0hvQlR2bHFPWEgvOUxJYnFaZjl2N0p0eTM4RmkvKzU2ZkdGME5JVDkvQUxSbFdObmZSNFBNUkUxd1BnNkxGamVMMWVmN2ZScnhZdEFlQ2FybDBDQXR1NUtuSzUrUGE3OVFBTXYrV21LaWZwR1hyaklHWi84aWtsSlNWczJKUk96KzdYVnRqbWhnR3BsZTViMWlYVE5FMFdMMTFlYlYwaEgzN3MveXBkSGhVVnlXTVBqNk41MG1YK1pSRVJsWWVzNHVKaTR1cjc2anQ2OUdpVjU2cnEybXBhZktONFFrSkNzTnZ0L2pHcUY5TG16Ums0VHJRSWkwaHdVMmdURVpHellsZ3NZTFZnQUZ6azBGaldvbGhUb2UyZXUrN2d4a0VES2l3L2RmcjVrcEpTMXF4ZHg1YXRtZXpMUHNEQmcvL2pTRTRPcG5raXFwNW9IUzBMM1prL2JBT2dTK2NPMVZMbm5oLzMrdTlOMkxiTlZWVnVGeGtaUVVManh1elBQc0RlZmRtVmJ0T3NhWk5LbDdkcjI0YXJXbDNKMWgrMjhlby8zbVRCd20rNDRmcFV1bDk3OVZsTituTTJETU5DMHlaTitQblZLZHc0NkhxaTY5V3JzRTFlM25IU1ZuL0x0dTA3eU00K3lNRkRoOGpOemZPdmQ3c3I3OFFiNW5BRWpBVVVFYWtORk5wRVJFVE93Rkx1SG1KVjJiWjlCNU5lZUlXY0V5MDgwZEgxYUpLUVFIS2Ixbmc4SnN0V3BBVnNYMUpTZ3N2bG02bXcvR1FZNTZPZ3dPbC9YRm1YeC9MS3VnUVdGVlYrYzhMWW1PaEtsMXNzRnA1NTZvOThQT2MvL1BmTHIvaGgyM1orMkxhZHQ5NmJ6ckNiQm5QemtNSG5kTVB4Q2VPZkl1bXlabGdzRnNMQ0hLZTlIOXZYaTVidzVqdnZVMUxpRzkvWXVGRThTWmRmUnFPdURkbTdkejliTW4rb2N0K1lLcTVMUkNTWUtiU0ppSWljSjVlcm1PY21UU0V2N3poZHUzVGkzakdqU1dqY3lMOSsvY2IwQ3FHdC9Qakd3c0l6M05YOUxJV1Y2K3JtZEJZR1BEOVYyZVFia1pFVmIxd1BZREdxRGsyaG9hSDg0bzZSM0hyelRTeGR2cEl2Rml6a3g3MzdtUDdSeCt6Y3Racy8vUDZobjE1N21LUEtiby9sWlczZnlXdHZ2QVhBaUZ1R01uVElEVVJGbmd5bzB6K2FlZHJRVmxmdnh5WWl0WnQrYzRtSWlKeW5UWnN6eU1zN2ptRlllT1MzWXdNQ0c4Q0JFOVBXbDJjWWhuKzdqSzJaMVZKSCtTNk5XMDV6eklJQ0p3Y09IZ1NnWll2bTUzeSs4UEF3YmhpUXlxdFRKbkw3aUdFQXJGejFMVC91M1hmT3h6eVQ1U3RYQVhCRnl4YU1IalVpSUxCQjVhKzFpRWh0cDlBbUlpSnlubzRmendkOHJXZW5UdjVobWlhTEZpK3JkTC91MTE0TndPS2xLOWlmZmVDc3poVjZZdHhZZnJtdWtHWHExWXVpUTd0a0FHYk4vZFRmZmZCVW4zMHhIOVAwRWhzVFEvdTJ5V2QxM3RPeFdDemNkT01OL3VlSERoODU3Mk5XSmUvRWxQaVZ0Y3JsSEQzSzl4dlNLeXovcWNwZTQ0S0Nndk0rbG9oSWRWQm9FeEVST1UrSmlZMEIzMFFrSDg2WTVaOE01UGp4ZkthODhvOHFXNTV1SGpLWSt2VmpLU2twNGYvKy9EeXIxcXoxVDZCaG1sNHl0bVR5MGN3NUFmdkV4L3R1TEg3bzBHRTJwbWNBdnBhenNzbE8vdC9vVWRoc05uN2N1NCtubjUzSXp0MTcvUHNXRmhieDhaeDV6Sno5SHdEdUhUTzZ3aTBLenVTYnBjdjVlTTQ4anVYbStwZVpwc21Dcjc4QmZKT0lsSi9wc2JvMVNVd0FJSDN6RnRhc1hlZGZ2dWZIdlR3N2NiTC90VDhmalU3Y0FIM2QrbzBjUFhvTU9Cbk1SVVJxZ3NhMGlZaUluS2MyclZ2UnZsMHltOUl6bVAzSlozdytmeUdSRWVFY1BwSkRaR1FFZDk5MUIvOTg2NzBLKzBWRlJmTDBFNC94N01USjVCdzl5cVRKcnhBU1lpZTZYajBLQ3B3VXVWd2t0Mmtkc0UrWFR1MkpxMStmbktOSGVYcjhSR0pqWXNndnlPZmY3NzlGU0lpZGxpMlMrT1B2SDJMS3EzOW5hK1kySG43cy80aUtqQ1EwTklTangzSXhUUlBEc1BETHUrK2laL2VmLytSckxTb3M0c01acy9od3hpd2FOSWpERVJySzBXUEgvT1B5N2gzekMvKzAreGZDZ05TK2ZENy9hM0p6ODVqd3Q1ZUlpWW5HYTNySk8zNmNLMW8wNTRZQnFjejc3SXZ6T2tkcTM5NytjOXo3d0crSmlhNUhmTU9HL1BYNVAxZlRWWWlJL0RScWFSTVJFYWtHVHozK0tLTkhqYUJaMHlaNFBHNUtTa3ZwMWJNN0wvMzFPWm9rTks1eXYrWkpsekgxeFVuY01mSldXalJQd2pBTThvNGZKeVltbXI2OWUzTFBYWGNFYkI4U0VzTDRweCtuYzZjT1JFVkc0aXdzcEdXTDVsaXRKLytrWDkyMU0zOS82VzhNdmZFR21qVnRRbkZKQ1huSDgya1UzNURyVS92dzZwUkozSGpEOWVkMG5aMDdkV0R3RGRmVHRFa2lUbWNoUjNKeXFCOGJTMnJmWHJ3NlplSTVIL2RzUlVmWDQ2Vy9QYy8xL2ZyUUtMNGhCUVZPUWgyaDNIcnpFQ2FNZjVJUSswOXJPYXhNODZUTGVQTHhSN2lpUlhQc2RqdkZ4U1cwYkhudVkvOUVSTTZYeFZYczh0WjBFU0lpSXFkejZuM2E0aHZHMTNSSkl0WHUwT0ZERi8zbTJtRU9CeTJ2YUhsQnp5TWk1MDh0YlNJaUlpSWlJa0ZNb1UxRVJFUkVSQ1NJS2JTSmlJaUlpSWdFTVlVMkVSRVJFUkdSSUtiUUppSWlJaUlpRXNRVTJrUkVSRVJFUklLWVFwdUlpSWlJaUVnUVUyZ1RFUkVSa2FDVWw1ZkhqWU52NUpIZlAxSWo1Ly93Z3c4WmVkdEl2bC8zL1FVOXovMi91cDhiQjkrSXgrTzVvT2VSMmt1aFRVUkVSRVNrRXBrL1pPSjBPdG14YzBkTmx5SjFuSzJtQ3hBUkVUa1RpOFVTa0xyaEVBQUFFdVpKUkVGVThOdzBUUXhEbnp2S3BjTTB6WURucDM3UFM4MTQrT0dIeWN6TXBHdlhyalZkaXRSeCtvc25JaUsxaHNWaXdXS3hVRkphVXRPbGlGU3JrdElTLy9lM0JJLzY5ZXZUclZzMzdIWjdUWmNpZFp4Q200aUkxQ29XaTRYUzB0S2FMa09rV3BXV2xpcXdpVWlWMUQxU1JFUnFoYkpXQ0l2RmdzdmxJaklpVW05eTVaTGc5WHB4dVZ3WWhuSEp0N2F0V0xHQ1NSTW5NWHo0Y0liY05JVDMzM3VmZGV2V1VWaFlTRkpTRWlOdUcwRzNidDBxM2RmbGNqSDlYOU5adm53NStmbjVOR3ZXakx2dXVvdVVyaWtBekpzM2oybHZUbVBBd0FHTUd6ZXV3djVUcDA1bHdmd0YvUGt2ZjZacjE2Nllwc25DcnhmeTVaZGZrcDJkaldtYU5HblNoTHZ2dnBzT0hUc0E4TnBycnpIL3kvazg5OXh6ZE96VTBYOHNyOWZMa2lWTCtHckJWK3pjdVpPU2toSWFObXpJMEtGREdYempZTUFYeEpjdFc4YkNoUXZKM3A5TlhsNGU4Zkh4REx4aElNT0dEYnVrLzUybCtxbWxUVVJFYWdXTHhZSmhHQmlHZ1dtYTVPZm4xM1JKSXRYaStQSGovbkdhWmNIdFVwZDNQSTlISDNtVWJkdTIwYVZMRjFwZjFacXNyQ3dtUEQrQlJZc1dWZGplTkUyZStjc3pyRjI3bG80ZE81S1VsTVRPblRzWlAzNDh1M2J0QXFCMzc5NVlyVmJTVnFaVm1JWFI3WGFUdGpLTnVMZzR1blRwQXNBcnI3ekNxNisrU25GeE1YMzc5cVZidDI0VU9Bdll2V2YzYVd2M2VyMU1tVHlGS1pPbnNIUG5UanAxNnNSMTExMUhTRWdJMzMzM25YKzd0TFEwWG5yeEpad0ZUcTc1K1RYMFMrMkgwK25rbmJmZllmYnMyZWY3RWtvZG81WTJFUkVKZWhhTEJhL1g2dzl1VnFzVlo2R1RzTEF3alRXUldxMmtwQVJub1pPUWtKQ0F3SGFwQjdldnYvcWFXMjY1aFRGM2ovRlBLcFNXbHNhRTV5Y3c3YzFwZE8vZUhZZkQ0ZDgrS3l1TDd0MjdNLzdaOGRqdGRuOXdLbXZ0dXYvWDl4TWRIYzAxMTF4RFdsb2FHemRzcEhPWHp2NzkxNjFiUjM1K1BpTkdqTUF3REhKemMxbTBjQkdOR2pmaWxWZGY4ZjhlT1pzUGhPYk5tOGVTSlV0bzNibzFULy81YWVyVnErZGZsNTJkN1gvY29FRURKazZhU0x0MjdmekxicjMxVm41OS82LzUvTCtmTTJMRWlQTjdFYVZPVVV1YmlJalVDbVhkeHNwQ20yRVk1T2JsMW5SWkl1Y2xOemNYcTlYcS81NisxTHRIbG1uYXRHbEFZQVBvMXEwYktTa3BGQlFVc0hIanhvRHRyVllyRDR4OXdCK3VMQllMUTI0YUFzRHUzU2RieGxMN3B3S3diUG15Z1AyWExsa2FzTjd0ZGdPK1ZyUHlETU1nT2pxNnlycTlYaTl6WnMvQmFyWHl1NGQvRnhEWUFCSVRFLzJQazVPVEF3SmIyZnJMTHJ1TUkwZU9VRmhZV09WNVJFNmxsallSRWFrMXluZVJ0TmxzbEphV3NqOTdQeEVSRWNSRXg5UjBlU0puTFM4dmp3Sm5BVmFyRmJ2ZFhxZTZSZ0lrdDAydTlMWWRWN2E2a3UrKys0NzkrL2NITEU5SVNDQW1KdkJudkZHalJnQTRuVTcvc3BTVUZHSmpZMW16ZWcxdXR4dWJ6WWJMNVdMTm1qVWtKeWZUcEVrVHdOY0sxcTU5TzlJM3BUUHVOK01ZUG53NDEvWHlkWEU4blgzNzluSHMyREZhdDI1TjA2Wk56M2lkVHFlVGpSczM4a1BtRHh3NGNJRHM3R3oyN2RzSFFIRnhNZUhoNFdjOGhnaW9wVTFFUkdxSlUxdmFiRFliZHJzZG04MkcwK25rd01FREhEMTJsQUpuZ2Y5VGRKRmc0WGE3S1hBV2NPellNUTRjUEVDQnN5RGdlN2l1dGJSVjlTRkxXWmZJVTMrR0l5SWlLbXdiR2hvS0JMYVdHWVpCbno1OXlNL1BaOFA2RFFDc1dyV0s0dUppVWxOVEEvWi84c2tuR1RSNEVBY1BIdVRsbDE5bXpQOGJ3eWVmZkZLaDlhMjhvemxIQVdqY3VQR1pMcEZWcTFaeDd6MzNNdUg1Q1N4ZnZoeFhzWXMyeVcyb1g3OStoYnBGemtRdGJTSWlVbXVVdlprdC93bDlXWkR6ZUR3VUZSWGhkRHJ4ZXIzKy8wUnFXdm1aVDhzK2RBZ0pDZkYzaTZ4cmdRMm84cllkUnc0ZkFhb09kV2VqLy9YOW1UdDNMc3RYTENlbGF3cExseXpGNFhEUW8yZVBnTzBpSWlJWU8zWXNkOXh4Qi9QbnorYy9uL3lIdDk5Nm02TENJdTY0ODQ1S2p4MFM2bXVKeXptYWM5b2E4dkx5ZUhIS2l6Z2NEcWErTnBYbXpadjcxejMyNkdNY09uVG9uSzlQNmlhRk5oRVJxVlhLM3ZpV1BTN2ZaZEpxdFdLYVpvWEFwdkFtTmFGOEFLdnNlN1hzYTlueXVoTFlBTEsyWjFWWVpwb20zNjc5RnZCMWt6eFh6Wm8xbzFXclZxeGV0WnFjdTNKWXYzNDlmZnIySVN3c3JOTHRZMkppdVAzMjIrblpzeWYzLytwK0ZuMnpxTXJRbHBTVWhOVnFaWHZXZG5KemN5dDAyU3lUdFMyTG9xSWlVbE5UQXdLYjIrMzJkNDhVK1NrVTJrUkVwTllwZTVOYk5xTmsyWFRwWHEvWEg5cEFZVTJDUS9rWkljdkNXZmt4YkhXcGhhMU0rcVowRm42OTBEOHhDTURzMmJNNWVPQWdWMTExRlVsSlNlZDEvTlRVVlA3Kzk3L3o5bHR2NC9GNDZOKy9mOEQ2M054Yy83M2V5cFIxemJRYTFpcVBHeFlXUnUvZXZWbTBhQkd2VFgyTlAvenhELzV4Y0tacHNtdlhMbHEyYk9tZk1HWFBqM3NDOXY5ZytnZTZYWW1jRTRVMkVSR3BsY3EvRVM0ZjR0VEtKc0drc3RhMlU0TmFYUXRzQUczYnR2WGQ3SHJCQXBvMmE4cWUzWHZZdG0wYlVWRlJqSHVvNG8yeGY2cnJlbDNIdEduVFdMWnNHWW1KaVNRbkp3ZXN6ODNOWmR4dnh0R3VmVHVhSnpXbnBMU0V0ZCt1QldEWXNHR25QZll2Ny9zbFdWbFpyRjY5bW52dnVaY09IWHczNHY3aGh4KzQvUExMZWZLcEoyblZ1aFh4OGZGczJyaUpSeDk1bEJZdFc1QzFMUXVuMDBuTGxpM1pzV1BIZVYrajFDMEtiU0lpVW11ZCtvWVlVQ3ViQktYS0FscGRER3RsV3JkdXphaFJvM2ovL2ZkWnNuZ0pZV0ZoOU9yVmk5R2pSNU9RbUhEZXg0K0lpT0RhYTY5bDZkS2xBYTE1WmVMaTR1aVgybzlOR3pleGRjdFdJaU1qYWQ2aU9RODk5RkRBL2QwcUV4VVZ4UXVUWDJEdW5Ma3NYNzZjRlN0V0VCNGVUbEx6SkFZTkdnVDRXdTNHUHp1ZXQ5OTZtOHpNVFBidTNVdW5UcDI0NzFmM01mbUZ5ZWQ5ZlZMM1dGekZMdjFWRXhHUlM0b0Ntd1NqWUF0cG16ZG5FT1p3MFBLS2xoZnRuQ3RXckdEU3hFa01IejZjTVhlUHVhRG5ldUx4SjhqSXlPRGQ5OTRsTGk3dWdwNUw1RUpUUzV1SWlGeHlndTNOc1loY1hIdjM3aVU5UFoycnI3NWFnVTB1Q2JwUG00aUlpSWhjTXJ4ZUw5UC9OUjJBNFNPRzEzQTFJdFZETFcwaUlpSWlVdXRsWldVeDYrTlpIRDU4bUt5c0xBWU1IRUNiTm0xcXVpeVJhcUhRSmlJaUlpSzFuc2ZqWWNPR0RUZ2NEa2FPSE1tb08wYlZkRWtpMVVZVGtZaUlpSWpVUVRVeEVZbUluQnVOYVJNUkVSRVJFUWxpQ20waUlpSWlJaUpCVEtGTlJFUkVSRVFraUNtMGlZaUlpSWlJQkRITkhpa2lJaUpTUnhVVkZiRjVjMFpObHlIVjZJb3Jyc0RoQ0szcE1xU2FLYlNKaUlpSTFFRVdpd1ZIV0JpUlVaRTFYWXBVSTV2Tld0TWx5QVdnMENZaUlpSlNCMWtzRmlMQ3cya1VIMS9UcFlqSUdXaE1tNGlJaUlpSVNCQlRhQk1SRVJFUkVRbGlDbTBpSWlJaUlpSkJUS0ZOUkVSRVJFUWtpQ20waVlpSWlJaUlCREdGTmhFUkVSRVJrU0NtMENZaUlpSWlJaExFRk5wRVJFUkVSRVNDbUVLYmlJaUlpSWhJRUZOb0V4RVJFUkVSQ1dJS2JTSWlJaUlpSWtGTW9VMUVSRVJFUkNTSUtiU0ppSWlJaUlnRU1ZVTJFUkVSRVJHUklLYlFKaUlpSWlJaUVzUVUya1JFUkVSRVJJS1lRcHVJaUlpSWlFZ1FVMmdURVJFUkVSRUpZZ3B0SWlJaUlpSWlRVXloVFVSRVJFUkVKSWdwdEltSWlJaUlpQVF4aFRZUkVSRVJFWkVncHRBbUlpSWlJaUlTeEJUYVJFUkVSRVJFZ3BoQ200aUlpSWlJU0JCVGFCTVJFUkdSaTJMcDBxWGNPUGhHcHY5cnVuL1pkMnUvNDdZUnQvSFJSeDlWMkQ0bko0ZkpMMHhtOUoyanVXWFlMV3hZditGaWx2dVR2UGJhYTl3NCtNYWdybEZxTDF0TkZ5QWlJaUlpZGRmT1hUc3BMQ3drTXpNellMbmI3ZVl2Zi80THUzYnRva1BIRGtUWGk4WnFzMTZ3T2twS1NyQmFyVml0Ris0Y0l1ZEtvVTFFUkVSRWFzeXdZY05vMnJRcGJkcTBDVmllc1RtRFhidDIwYjE3ZDU3NDB4TVh0SWIzMzN1Znp6NzdqTmZmZUoyR0RSdGUwSE9KbkF1Rk5oRVJFUkdwTVhhN25XN2R1bFZZbnAyZERjQ1ZyYTY4NERWa1ptYmljcmt1K0hsRXpwWEd0SW1JaUloSTBIRzczUURZYkdwakVORlBnWWlJaUlqVW1LVkxsL0xDMzE1ZzVNaVIvT0t1WDVDWm1jbWpqenpxWHovdHpXbE1lM01hY1hGeHZQK3Y5LzNMbHl4WndxZnpQbVgzN3QzWTdYYmF0R25ENkYrTXBtWExsZ0hIMzdSeEU3UG56R2JuanAwNG5VNGFObXpJNEJzSE0zVG9VTjc4NTV0OCt1bW4vbTN2SG5NM0FKMjdkS1pMbHk1TWUzTWFBd1lPWU55NGNSWHFuanAxS2d2bUwrRFBmL2t6WGJ0MlBlMDFubTJ0SWxWUmFCTVJFUkdSb0JFYkU4dmdHd2V6Wi9jZU5tL2VUSEp5TWtuTms0aUtqUEp2OCs0Nzd6Sm56aHppNHVMbzA3Y1BSWVZGckZxMWlrMmJOakhwcjVQNDJjOStCc0RDcnhmeThzc3ZFeDBkemMrdi9Ua1dpNFhkdTNhVHZpbWRvVU9Ia3R3MkdZL3BZZldxMWVUazVOQXZ0UjhPaDRQTG1sMUdqNTQ5ZU9mdGQwaGJtY2JZc1dNREppaHh1OTJrclV3akxpNk9MbDI2blBaNnpyWldrZE5SYUJNUkVSR1JvTkdvY1NNZWVPQUJQdnYwTXpadjNreTM3dDBZT25Tb2YvMzM2NzVuenB3NXRHN2RtbWZHUDBORVJBUUFHUmtaL1BFUGYrVE5mNzdKQzVOZkFHRE9uRGtBdlBEQ0N5UTJTZlFmSXpjM0Y0RHUzYnZUdlh0M2Z0enpJems1T1l3ZVBUcGdJcEpycnJtR3RMUTBObTdZU09jdW5mM0wxNjFiUjM1K1BpTkdqTUF3cWg1dDlGTnFGVGtkaldrVEVSRVJrVnBqM3J4NUFJeDljS3cvQkFFa0p5ZlRwazBidG03ZFNsNWVIbkJ5WEp6cE5RT09FUk1UYzFiblN1MmZDc0N5NWNzQ2xpOWRzalJnZlhYVUtuSTZhbWtURVJFUmtWb2pNek1UbTgzR3loVXJXYmxpWmNDNi9QeDhBQTRlUEVoMGREUjkrdmJob3c4LzRyRkhIMlBvelVNWk9IRGdXUWMyZ0pTVUZHSmpZMW16ZWcxdXR4dWJ6WWJMNVdMTm1qVWtKeWZUcEVtVGFxdFY1SFFVMmtSRVJFU2tWakJORTZmVENjRE1tVE9yM0s2a3BBU0EyMisvbmZEd2NENmUrVEVmVFArQUdmK2VRZi9yK3pObXpKaUFscStxR0laQm56NTltRHQzTGh2V2J5Q2xhd3FyVnEyaXVMaVkxTlRUdDdMOTFGcEZUa2VoVFVSRVJFUnFCY013c052dFdLMVdaczJlaGNWaU9lUDJOOTk4TTRNR0RXTFowbVhNbmoyYkw3LzRrbjM3OWpGeDRzU3pPbWYvNi9zemQrNWNscTlZVGtyWEZKWXVXWXJENGFCSHp4N1ZXcXZJNldoTW00aUlpSWpVR3MyYk44ZmxjckZqeDQ2ejNpY2tKSVRVL3FtOE92VlZHalZ1UlBxbWRBNGRPblJ5Z3hONXlqVE5DdnMyYTlhTVZxMWErV2VZWEw5K1BUMTY5aUFzTE95QzFDcFNHWVUyRVJFUkVhazErdlRwQThBYnI3L2hIeGRXSmljbmgvVDBkUC96OG8vQmQ2UHUwSkJRZ0lBcC9LUHIrY2FVWmUvUHJ2U2NxYW1wT0oxTzNuN3JiVHdlRC8zNzk2LzJXa1ZPUjkwalJVUkVSS1RXR0RSNEVHbHBhYVNucDNQL3IrNm5mZnYyeE1iR2twMmR6Y2FORzdudHR0dG8xNjRkQUJPZW4wQmNYQnh0a3R0Z05heHMzYnFWSDMvOGtWNjllaEVYRitjL1p2djI3Vm14WWdVdnZmUVNYYS91U2xSa0ZHUHVIdU5mZjEydjY1ZzJiUnJMbGkwak1UR1I1T1RrYXE5VjVIVFUwaVlpSWlJaXRZYlZhdVdaOGM5dzUrZzdpWTZPWnMyYU5TeGR1cFRqeDQ5ejUrZzdHWHJ6eVh1NkRibHBDQjZQaDI4V2ZjTTMzM3lEWVJnOCtPQ0QvUDZSM3djYzgvb0IxM1BUVFRkaG1pYUx2MWxjWVhLUWlJZ0lycjMyV3VETTAveWZhNjBpcDJOeEZidThOVjJFaUlpSWlGeGNXN1pzcFg1c0xJMFRHdGQwS2JYQ0U0OC9RVVpHQnUrKzkyNUFLNTNJeGFDV05oRVJFUkdSMDlpN2R5L3A2ZW1rcEtRb3NFbU5VR2dURVJFUkVhbUMxK3RsK3IrbUF6Qjh4UEFhcmticUtrMUVJaUlpSWlKeWlxeXNMR1o5UEl2RGh3K1RsWlhGZ0lFRGFOT21UVTJYSlhXVVFwdUlpSWhJSFdSWUxIZ3F1UytaK0hnOEhqWnMySURENFdEa3lKR011bU5VVFpja2RaZ21JaEVSRVJHcGczYnYyWVBwTVduUm9ubE5seUlpWjZBeGJTSWlJaUoxVUZpb2c4TENRbHd1VjAyWElpSm5vTkFtSWlJaVVnZkYxby9GTUF6Mjc5OWYwNldJeUJrb3RJbUlpSWpVUVNFaElUUnAwb1NpSWhlN2QrL0I0L0hVZEVraVVnV05hUk1SRVJHcHcvS1A1N04zL3o0TUxJUkhSaEJpdDJNeDlMbCtiZUFJZFJBZFhhK215NUNMUUtGTlJFUkVwSTd6ZUR3Y09ueVlvc0lpWEM0WHBtYVZyQldpb3FLNC9QTExhcm9NdVFnVTJrUkVSRVJFUklLWTJyNUZSRVJFUkVTQ21FS2JpSWlJaUloSUVGTm9FeEVSRVJFUkNXSUtiU0lpSWlJaUlrRk1vVTFFUkVSRVJDU0lLYlNKaUlpSWlJZ0VNWVUyRVJFUkVSR1JJS2JRSmlJaUlpSWlFc1FVMmtSRVJFUkVSSUtZUXB1SWlJaUlpRWdRVTJnVEVSRVJFUkVKWWdwdElpSWlJaUlpUVV5aFRVUkVSRVJFSklncHRJbUlpSWlJaUFReGhUWVJFUkVSRVpFZ3B0QW1JaUlpSWlJU3hCVGFSRVJFUkVSRWdwaENtNGlJaUlpSVNCQlRhQk1SRVJFUkVRbGlDbTBpSWlJaUlpSkJUS0ZOUkVSRVJFUWtpQ20waVlpSWlJaUlCREdGTmhFUkVSRVJrU0NtMENZaUlpSWlJaExFRk5wRVJFUkVSRVNDbUVLYmlJaUlpSWhJRUZOb0V4RVJFUkVSQ1dJS2JTSWlJaUlpSWtGTW9VMUVSRVJFUkNTSUtiU0ppSWlJaUlnRU1ZVTJFUkVSRVJHUklLYlFKaUlpSWlJaUVzUVUya1JFUkVSRVJJS1lRcHVJaUlpSWlFZ1FVMmdURVJFUkVSRUpZZ3B0SWlJaUlpSWlRVXloVFVSRVJFUkVKSWdwdEltSWlJaUlpQVF4aFRZUkVSRVJFWkVncHRBbUlpSWlJaUlTeEJUYVJFUkVSRVJFZ3BoQ200aUlpSWlJU0JENy95cG80bUpHblZHekFBQUFBRWxGVGtTdVFtQ0MiLAoJIlRoZW1lIiA6ICIiLAoJIlR5cGUiIDogIm1pbmQiLAoJIlZlcnNpb24iIDogIjMyIgp9Cg=="/>
    </extobj>
  </extobjs>
</s:customData>
</file>

<file path=customXml/itemProps1.xml><?xml version="1.0" encoding="utf-8"?>
<ds:datastoreItem xmlns:ds="http://schemas.openxmlformats.org/officeDocument/2006/customXml" ds:itemID="{87C6188B-214F-414D-844E-8C1FDC457A6F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2551</Words>
  <Application>Microsoft Office PowerPoint</Application>
  <PresentationFormat>宽屏</PresentationFormat>
  <Paragraphs>474</Paragraphs>
  <Slides>37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思源黑体</vt:lpstr>
      <vt:lpstr>Segoe UI</vt:lpstr>
      <vt:lpstr>Söhne</vt:lpstr>
      <vt:lpstr>Times New Roman</vt:lpstr>
      <vt:lpstr>Arial</vt:lpstr>
      <vt:lpstr>等线</vt:lpstr>
      <vt:lpstr>Segoe UI Light</vt:lpstr>
      <vt:lpstr>微软雅黑</vt:lpstr>
      <vt:lpstr>Calibri</vt:lpstr>
      <vt:lpstr>Agency FB</vt:lpstr>
      <vt:lpstr>Impact</vt:lpstr>
      <vt:lpstr>Office 主题​​</vt:lpstr>
      <vt:lpstr>1_OfficePLUS</vt:lpstr>
      <vt:lpstr>Factors Influencing Sleep Quality Among University Students and Strategies to Tackle the Problem</vt:lpstr>
      <vt:lpstr>PowerPoint 演示文稿</vt:lpstr>
      <vt:lpstr>Section One</vt:lpstr>
      <vt:lpstr>PowerPoint 演示文稿</vt:lpstr>
      <vt:lpstr>PowerPoint 演示文稿</vt:lpstr>
      <vt:lpstr>PowerPoint 演示文稿</vt:lpstr>
      <vt:lpstr>PowerPoint 演示文稿</vt:lpstr>
      <vt:lpstr>Section Two</vt:lpstr>
      <vt:lpstr>2 Methodology and Model</vt:lpstr>
      <vt:lpstr>2 Methodology and Model</vt:lpstr>
      <vt:lpstr>2 Methodology and Model</vt:lpstr>
      <vt:lpstr>2 Methodology and Model</vt:lpstr>
      <vt:lpstr>2 Methodology and Model</vt:lpstr>
      <vt:lpstr>2 Methodology and Model</vt:lpstr>
      <vt:lpstr>2 Methodology and Model</vt:lpstr>
      <vt:lpstr>2 Methodology and Model</vt:lpstr>
      <vt:lpstr>2 Methodology and Model</vt:lpstr>
      <vt:lpstr>2 Methodology and Model</vt:lpstr>
      <vt:lpstr>2 Methodology and Model</vt:lpstr>
      <vt:lpstr>2 Methodology and Model</vt:lpstr>
      <vt:lpstr>Section Three</vt:lpstr>
      <vt:lpstr>3 Results and Strategies</vt:lpstr>
      <vt:lpstr>3 Results and Strategies</vt:lpstr>
      <vt:lpstr>3 Results and Strategies</vt:lpstr>
      <vt:lpstr>3 Results and Strategies</vt:lpstr>
      <vt:lpstr>3 Results and Strategies</vt:lpstr>
      <vt:lpstr>3 Results and Strategies</vt:lpstr>
      <vt:lpstr>3 Results and Strategies</vt:lpstr>
      <vt:lpstr>3 Results and Strategies</vt:lpstr>
      <vt:lpstr>3 Results and Strategies</vt:lpstr>
      <vt:lpstr>3 Results and Strategies</vt:lpstr>
      <vt:lpstr>3 Results and Strategies</vt:lpstr>
      <vt:lpstr>3 Results and Strategies</vt:lpstr>
      <vt:lpstr> Conclusions</vt:lpstr>
      <vt:lpstr>Reference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雪岩 范</dc:creator>
  <cp:lastModifiedBy>Minmus Lin</cp:lastModifiedBy>
  <cp:revision>103</cp:revision>
  <dcterms:created xsi:type="dcterms:W3CDTF">2019-03-26T02:21:00Z</dcterms:created>
  <dcterms:modified xsi:type="dcterms:W3CDTF">2024-01-05T11:08:51Z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2019-04-12T09:37:33.8571494Z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bd7ba940-c1a6-44c1-b423-0d7a7944388f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1CFA22C28484400C972BE96C9775FDC9_13</vt:lpwstr>
  </property>
  <property fmtid="{D5CDD505-2E9C-101B-9397-08002B2CF9AE}" pid="12" name="KSOProductBuildVer">
    <vt:lpwstr>2052-12.1.0.15712</vt:lpwstr>
  </property>
</Properties>
</file>